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sldIdLst>
    <p:sldId id="256" r:id="rId2"/>
    <p:sldId id="297" r:id="rId3"/>
    <p:sldId id="340" r:id="rId4"/>
    <p:sldId id="305" r:id="rId5"/>
    <p:sldId id="257" r:id="rId6"/>
    <p:sldId id="449" r:id="rId7"/>
    <p:sldId id="567" r:id="rId8"/>
    <p:sldId id="402" r:id="rId9"/>
    <p:sldId id="406" r:id="rId10"/>
    <p:sldId id="405" r:id="rId11"/>
    <p:sldId id="404" r:id="rId12"/>
    <p:sldId id="380" r:id="rId13"/>
    <p:sldId id="383" r:id="rId14"/>
    <p:sldId id="569" r:id="rId15"/>
    <p:sldId id="258" r:id="rId16"/>
    <p:sldId id="570" r:id="rId17"/>
    <p:sldId id="261" r:id="rId18"/>
    <p:sldId id="572" r:id="rId19"/>
    <p:sldId id="263" r:id="rId20"/>
    <p:sldId id="264" r:id="rId21"/>
    <p:sldId id="265" r:id="rId22"/>
    <p:sldId id="267" r:id="rId23"/>
    <p:sldId id="571" r:id="rId24"/>
    <p:sldId id="268" r:id="rId25"/>
    <p:sldId id="269" r:id="rId26"/>
    <p:sldId id="271" r:id="rId27"/>
    <p:sldId id="272" r:id="rId28"/>
    <p:sldId id="273" r:id="rId29"/>
    <p:sldId id="491" r:id="rId30"/>
    <p:sldId id="486" r:id="rId31"/>
    <p:sldId id="460" r:id="rId32"/>
    <p:sldId id="484" r:id="rId33"/>
    <p:sldId id="485" r:id="rId34"/>
    <p:sldId id="477" r:id="rId35"/>
    <p:sldId id="462" r:id="rId36"/>
    <p:sldId id="465" r:id="rId37"/>
    <p:sldId id="461" r:id="rId38"/>
    <p:sldId id="463" r:id="rId39"/>
    <p:sldId id="466" r:id="rId40"/>
    <p:sldId id="482" r:id="rId41"/>
    <p:sldId id="480" r:id="rId42"/>
    <p:sldId id="385" r:id="rId43"/>
    <p:sldId id="423" r:id="rId44"/>
    <p:sldId id="432" r:id="rId45"/>
    <p:sldId id="443" r:id="rId46"/>
    <p:sldId id="481" r:id="rId47"/>
    <p:sldId id="453" r:id="rId48"/>
    <p:sldId id="471" r:id="rId49"/>
    <p:sldId id="472" r:id="rId50"/>
    <p:sldId id="470" r:id="rId51"/>
    <p:sldId id="445" r:id="rId52"/>
    <p:sldId id="573" r:id="rId53"/>
    <p:sldId id="574" r:id="rId54"/>
    <p:sldId id="575" r:id="rId55"/>
    <p:sldId id="259" r:id="rId56"/>
    <p:sldId id="260" r:id="rId57"/>
    <p:sldId id="576" r:id="rId58"/>
    <p:sldId id="262" r:id="rId59"/>
    <p:sldId id="577" r:id="rId60"/>
    <p:sldId id="578" r:id="rId61"/>
    <p:sldId id="579" r:id="rId62"/>
    <p:sldId id="266" r:id="rId63"/>
    <p:sldId id="580" r:id="rId64"/>
    <p:sldId id="581" r:id="rId65"/>
    <p:sldId id="582" r:id="rId66"/>
    <p:sldId id="270" r:id="rId67"/>
    <p:sldId id="583" r:id="rId68"/>
    <p:sldId id="584" r:id="rId69"/>
    <p:sldId id="585" r:id="rId70"/>
    <p:sldId id="274" r:id="rId71"/>
    <p:sldId id="275" r:id="rId72"/>
    <p:sldId id="276" r:id="rId73"/>
    <p:sldId id="277" r:id="rId74"/>
    <p:sldId id="278" r:id="rId75"/>
    <p:sldId id="279" r:id="rId76"/>
    <p:sldId id="280" r:id="rId77"/>
    <p:sldId id="281" r:id="rId78"/>
    <p:sldId id="282" r:id="rId79"/>
    <p:sldId id="283" r:id="rId80"/>
    <p:sldId id="284" r:id="rId81"/>
    <p:sldId id="285" r:id="rId82"/>
    <p:sldId id="286" r:id="rId83"/>
    <p:sldId id="287" r:id="rId84"/>
    <p:sldId id="288" r:id="rId85"/>
    <p:sldId id="289" r:id="rId86"/>
    <p:sldId id="290" r:id="rId87"/>
    <p:sldId id="291" r:id="rId88"/>
    <p:sldId id="292" r:id="rId89"/>
    <p:sldId id="293" r:id="rId90"/>
    <p:sldId id="294" r:id="rId91"/>
    <p:sldId id="295" r:id="rId92"/>
    <p:sldId id="296" r:id="rId93"/>
    <p:sldId id="586" r:id="rId94"/>
    <p:sldId id="298" r:id="rId95"/>
    <p:sldId id="299" r:id="rId96"/>
    <p:sldId id="300" r:id="rId97"/>
    <p:sldId id="301" r:id="rId98"/>
    <p:sldId id="302" r:id="rId99"/>
    <p:sldId id="303" r:id="rId100"/>
    <p:sldId id="304" r:id="rId101"/>
    <p:sldId id="587" r:id="rId102"/>
    <p:sldId id="306" r:id="rId103"/>
    <p:sldId id="307" r:id="rId104"/>
    <p:sldId id="308" r:id="rId105"/>
    <p:sldId id="309" r:id="rId106"/>
    <p:sldId id="310" r:id="rId107"/>
    <p:sldId id="311" r:id="rId10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 ROSSBACH" initials="CR" lastIdx="3" clrIdx="0">
    <p:extLst>
      <p:ext uri="{19B8F6BF-5375-455C-9EA6-DF929625EA0E}">
        <p15:presenceInfo xmlns:p15="http://schemas.microsoft.com/office/powerpoint/2012/main" userId="8c2027a066548e8e" providerId="Windows Live"/>
      </p:ext>
    </p:extLst>
  </p:cmAuthor>
  <p:cmAuthor id="2" name="Tewari, Aditya A" initials="TA" lastIdx="4" clrIdx="1">
    <p:extLst>
      <p:ext uri="{19B8F6BF-5375-455C-9EA6-DF929625EA0E}">
        <p15:presenceInfo xmlns:p15="http://schemas.microsoft.com/office/powerpoint/2012/main" userId="S::adityaatewari@austin.utexas.edu::d3af7c7c-fa1a-4b21-af5e-2136d677882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3B97C7-D0ED-43BA-9449-3AE871E23D78}" v="455" dt="2022-12-06T23:53:37.5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27"/>
    <p:restoredTop sz="96405"/>
  </p:normalViewPr>
  <p:slideViewPr>
    <p:cSldViewPr snapToGrid="0">
      <p:cViewPr varScale="1">
        <p:scale>
          <a:sx n="130" d="100"/>
          <a:sy n="130" d="100"/>
        </p:scale>
        <p:origin x="80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commentAuthors" Target="commentAuthors.xml"/><Relationship Id="rId115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ri, Aditya A" userId="S::adityaatewari@austin.utexas.edu::d3af7c7c-fa1a-4b21-af5e-2136d677882a" providerId="AD" clId="Web-{9D3B97C7-D0ED-43BA-9449-3AE871E23D78}"/>
    <pc:docChg chg="modSld">
      <pc:chgData name="Tewari, Aditya A" userId="S::adityaatewari@austin.utexas.edu::d3af7c7c-fa1a-4b21-af5e-2136d677882a" providerId="AD" clId="Web-{9D3B97C7-D0ED-43BA-9449-3AE871E23D78}" dt="2022-12-06T23:53:37.022" v="431" actId="20577"/>
      <pc:docMkLst>
        <pc:docMk/>
      </pc:docMkLst>
      <pc:sldChg chg="addSp delSp modSp addCm">
        <pc:chgData name="Tewari, Aditya A" userId="S::adityaatewari@austin.utexas.edu::d3af7c7c-fa1a-4b21-af5e-2136d677882a" providerId="AD" clId="Web-{9D3B97C7-D0ED-43BA-9449-3AE871E23D78}" dt="2022-12-06T23:46:08.538" v="332" actId="1076"/>
        <pc:sldMkLst>
          <pc:docMk/>
          <pc:sldMk cId="0" sldId="264"/>
        </pc:sldMkLst>
        <pc:graphicFrameChg chg="add del">
          <ac:chgData name="Tewari, Aditya A" userId="S::adityaatewari@austin.utexas.edu::d3af7c7c-fa1a-4b21-af5e-2136d677882a" providerId="AD" clId="Web-{9D3B97C7-D0ED-43BA-9449-3AE871E23D78}" dt="2022-12-06T23:28:11.828" v="207"/>
          <ac:graphicFrameMkLst>
            <pc:docMk/>
            <pc:sldMk cId="0" sldId="264"/>
            <ac:graphicFrameMk id="2" creationId="{C33C8A29-612D-F499-9339-F24F62E31CEA}"/>
          </ac:graphicFrameMkLst>
        </pc:graphicFrameChg>
        <pc:graphicFrameChg chg="add mod modGraphic">
          <ac:chgData name="Tewari, Aditya A" userId="S::adityaatewari@austin.utexas.edu::d3af7c7c-fa1a-4b21-af5e-2136d677882a" providerId="AD" clId="Web-{9D3B97C7-D0ED-43BA-9449-3AE871E23D78}" dt="2022-12-06T23:46:04.319" v="331" actId="1076"/>
          <ac:graphicFrameMkLst>
            <pc:docMk/>
            <pc:sldMk cId="0" sldId="264"/>
            <ac:graphicFrameMk id="3" creationId="{52236F05-8A69-F407-A23F-76FFC8E1A935}"/>
          </ac:graphicFrameMkLst>
        </pc:graphicFrameChg>
        <pc:graphicFrameChg chg="add mod">
          <ac:chgData name="Tewari, Aditya A" userId="S::adityaatewari@austin.utexas.edu::d3af7c7c-fa1a-4b21-af5e-2136d677882a" providerId="AD" clId="Web-{9D3B97C7-D0ED-43BA-9449-3AE871E23D78}" dt="2022-12-06T23:46:08.538" v="332" actId="1076"/>
          <ac:graphicFrameMkLst>
            <pc:docMk/>
            <pc:sldMk cId="0" sldId="264"/>
            <ac:graphicFrameMk id="4" creationId="{21442F19-C6A8-DEA8-C63A-A8FD0A620C27}"/>
          </ac:graphicFrameMkLst>
        </pc:graphicFrameChg>
      </pc:sldChg>
      <pc:sldChg chg="addSp delSp modSp addCm">
        <pc:chgData name="Tewari, Aditya A" userId="S::adityaatewari@austin.utexas.edu::d3af7c7c-fa1a-4b21-af5e-2136d677882a" providerId="AD" clId="Web-{9D3B97C7-D0ED-43BA-9449-3AE871E23D78}" dt="2022-12-06T23:30:47.146" v="322"/>
        <pc:sldMkLst>
          <pc:docMk/>
          <pc:sldMk cId="0" sldId="265"/>
        </pc:sldMkLst>
        <pc:spChg chg="add mod">
          <ac:chgData name="Tewari, Aditya A" userId="S::adityaatewari@austin.utexas.edu::d3af7c7c-fa1a-4b21-af5e-2136d677882a" providerId="AD" clId="Web-{9D3B97C7-D0ED-43BA-9449-3AE871E23D78}" dt="2022-12-06T23:20:23.702" v="83" actId="1076"/>
          <ac:spMkLst>
            <pc:docMk/>
            <pc:sldMk cId="0" sldId="265"/>
            <ac:spMk id="15" creationId="{C3C1726B-6ED7-1F84-23C0-F2CD8904E07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4" actId="1076"/>
          <ac:spMkLst>
            <pc:docMk/>
            <pc:sldMk cId="0" sldId="265"/>
            <ac:spMk id="17" creationId="{C19D370F-92F4-7CC7-99ED-389B874A9B8E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5" actId="1076"/>
          <ac:spMkLst>
            <pc:docMk/>
            <pc:sldMk cId="0" sldId="265"/>
            <ac:spMk id="19" creationId="{50D7D99F-E663-B518-B712-07E7861E6C2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6" actId="1076"/>
          <ac:spMkLst>
            <pc:docMk/>
            <pc:sldMk cId="0" sldId="265"/>
            <ac:spMk id="21" creationId="{07A32621-F4DE-CC14-522D-1D33073B69D8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7" actId="1076"/>
          <ac:spMkLst>
            <pc:docMk/>
            <pc:sldMk cId="0" sldId="265"/>
            <ac:spMk id="23" creationId="{FEE74C00-E174-6509-64ED-86B3CF2F71FC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49" v="88" actId="1076"/>
          <ac:spMkLst>
            <pc:docMk/>
            <pc:sldMk cId="0" sldId="265"/>
            <ac:spMk id="25" creationId="{0BA36356-0511-47E4-D7D8-638A16474C0A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89" actId="1076"/>
          <ac:spMkLst>
            <pc:docMk/>
            <pc:sldMk cId="0" sldId="265"/>
            <ac:spMk id="27" creationId="{25805342-C1F9-0215-D6C7-CD2C631F2399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90" actId="1076"/>
          <ac:spMkLst>
            <pc:docMk/>
            <pc:sldMk cId="0" sldId="265"/>
            <ac:spMk id="29" creationId="{0F8A339A-EE85-2B3C-A67F-8D93E045B700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80" v="91" actId="1076"/>
          <ac:spMkLst>
            <pc:docMk/>
            <pc:sldMk cId="0" sldId="265"/>
            <ac:spMk id="31" creationId="{4D15E207-1E9B-4EA4-0F56-FEE6F9F8B29F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96" v="92" actId="1076"/>
          <ac:spMkLst>
            <pc:docMk/>
            <pc:sldMk cId="0" sldId="265"/>
            <ac:spMk id="33" creationId="{AE3A9F66-C4C7-5939-C999-08F9A8614B15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843" v="97" actId="1076"/>
          <ac:spMkLst>
            <pc:docMk/>
            <pc:sldMk cId="0" sldId="265"/>
            <ac:spMk id="43" creationId="{F0B6347C-0C73-DF65-45CA-A27A491C4A6B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03" v="113" actId="1076"/>
          <ac:spMkLst>
            <pc:docMk/>
            <pc:sldMk cId="0" sldId="265"/>
            <ac:spMk id="45" creationId="{995C34D0-282D-45F6-2479-12A92E2D933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18" v="114" actId="1076"/>
          <ac:spMkLst>
            <pc:docMk/>
            <pc:sldMk cId="0" sldId="265"/>
            <ac:spMk id="47" creationId="{232CD940-2D2B-C3BD-423D-76661689B722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34" v="115" actId="1076"/>
          <ac:spMkLst>
            <pc:docMk/>
            <pc:sldMk cId="0" sldId="265"/>
            <ac:spMk id="49" creationId="{C646CE8F-B382-1690-FA69-1BFEDAC4E73D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49" v="116" actId="1076"/>
          <ac:spMkLst>
            <pc:docMk/>
            <pc:sldMk cId="0" sldId="265"/>
            <ac:spMk id="51" creationId="{D22B62AB-274B-C244-807E-30E0DF31CC4A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47.307" v="198"/>
          <ac:spMkLst>
            <pc:docMk/>
            <pc:sldMk cId="0" sldId="265"/>
            <ac:spMk id="53" creationId="{DAE0FAFC-DEAB-0AFB-6CBA-4CF89B5C5325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2:38.082" v="150"/>
          <ac:spMkLst>
            <pc:docMk/>
            <pc:sldMk cId="0" sldId="265"/>
            <ac:spMk id="55" creationId="{EA46D664-1E22-7C92-7A6A-8B60293E5A30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52.464" v="199"/>
          <ac:spMkLst>
            <pc:docMk/>
            <pc:sldMk cId="0" sldId="265"/>
            <ac:spMk id="57" creationId="{0475BE92-6585-2463-9B8E-2BD37E4BEABC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06.558" v="201"/>
          <ac:spMkLst>
            <pc:docMk/>
            <pc:sldMk cId="0" sldId="265"/>
            <ac:spMk id="59" creationId="{0A903334-EAEF-029F-D762-8D90BCBD168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8.734" v="130" actId="20577"/>
          <ac:spMkLst>
            <pc:docMk/>
            <pc:sldMk cId="0" sldId="265"/>
            <ac:spMk id="61" creationId="{0B6CABC1-A995-AD51-AF37-D08E2031D77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11.371" v="202"/>
          <ac:spMkLst>
            <pc:docMk/>
            <pc:sldMk cId="0" sldId="265"/>
            <ac:spMk id="63" creationId="{FA610132-17C9-73DF-C706-50A16C1CBE11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41.640" v="131" actId="20577"/>
          <ac:spMkLst>
            <pc:docMk/>
            <pc:sldMk cId="0" sldId="265"/>
            <ac:spMk id="265" creationId="{2D4ADAAD-9723-DB50-8B91-1F8DD7F20C32}"/>
          </ac:spMkLst>
        </pc:spChg>
        <pc:spChg chg="add del mod ord">
          <ac:chgData name="Tewari, Aditya A" userId="S::adityaatewari@austin.utexas.edu::d3af7c7c-fa1a-4b21-af5e-2136d677882a" providerId="AD" clId="Web-{9D3B97C7-D0ED-43BA-9449-3AE871E23D78}" dt="2022-12-06T23:23:15.083" v="161"/>
          <ac:spMkLst>
            <pc:docMk/>
            <pc:sldMk cId="0" sldId="265"/>
            <ac:spMk id="266" creationId="{4E49BA14-5E2C-004F-0817-230DA833D94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17.978" v="194"/>
          <ac:spMkLst>
            <pc:docMk/>
            <pc:sldMk cId="0" sldId="265"/>
            <ac:spMk id="267" creationId="{470F7A5F-A689-C357-6591-60E608C5DA5F}"/>
          </ac:spMkLst>
        </pc:spChg>
        <pc:cxnChg chg="mod">
          <ac:chgData name="Tewari, Aditya A" userId="S::adityaatewari@austin.utexas.edu::d3af7c7c-fa1a-4b21-af5e-2136d677882a" providerId="AD" clId="Web-{9D3B97C7-D0ED-43BA-9449-3AE871E23D78}" dt="2022-12-06T23:19:30.091" v="67" actId="14100"/>
          <ac:cxnSpMkLst>
            <pc:docMk/>
            <pc:sldMk cId="0" sldId="265"/>
            <ac:cxnSpMk id="12" creationId="{263E6BED-9AF8-DB2E-0100-4F9D8949919C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3" actId="1076"/>
          <ac:cxnSpMkLst>
            <pc:docMk/>
            <pc:sldMk cId="0" sldId="265"/>
            <ac:cxnSpMk id="35" creationId="{5564CF98-AC4B-BEC3-E8EA-A36CF882ACFD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4" actId="1076"/>
          <ac:cxnSpMkLst>
            <pc:docMk/>
            <pc:sldMk cId="0" sldId="265"/>
            <ac:cxnSpMk id="37" creationId="{CDE25FB7-CAF3-575A-AF78-2F0D9E173AE6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5" actId="1076"/>
          <ac:cxnSpMkLst>
            <pc:docMk/>
            <pc:sldMk cId="0" sldId="265"/>
            <ac:cxnSpMk id="39" creationId="{D999D7F5-5D71-7DF8-23AA-D9B593760D9E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6" actId="1076"/>
          <ac:cxnSpMkLst>
            <pc:docMk/>
            <pc:sldMk cId="0" sldId="265"/>
            <ac:cxnSpMk id="41" creationId="{D07C56CC-3FC1-C94B-043C-9A141A5BEEA3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3" actId="1076"/>
          <ac:cxnSpMkLst>
            <pc:docMk/>
            <pc:sldMk cId="0" sldId="265"/>
            <ac:cxnSpMk id="257" creationId="{A3BB1DCC-313D-BBDE-D048-EDEEB62C135B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4" actId="1076"/>
          <ac:cxnSpMkLst>
            <pc:docMk/>
            <pc:sldMk cId="0" sldId="265"/>
            <ac:cxnSpMk id="259" creationId="{BE9F4ECE-1061-603C-B81A-597B5A6C73BD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24.809" v="205" actId="14100"/>
          <ac:cxnSpMkLst>
            <pc:docMk/>
            <pc:sldMk cId="0" sldId="265"/>
            <ac:cxnSpMk id="261" creationId="{22791A7C-A450-7A8C-F5F4-3B9DC6DB2891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15.355" v="203"/>
          <ac:cxnSpMkLst>
            <pc:docMk/>
            <pc:sldMk cId="0" sldId="265"/>
            <ac:cxnSpMk id="263" creationId="{CB854A71-24C4-8986-85A7-420625275FD0}"/>
          </ac:cxnSpMkLst>
        </pc:cxnChg>
      </pc:sldChg>
      <pc:sldChg chg="modSp">
        <pc:chgData name="Tewari, Aditya A" userId="S::adityaatewari@austin.utexas.edu::d3af7c7c-fa1a-4b21-af5e-2136d677882a" providerId="AD" clId="Web-{9D3B97C7-D0ED-43BA-9449-3AE871E23D78}" dt="2022-12-06T23:53:37.022" v="431" actId="20577"/>
        <pc:sldMkLst>
          <pc:docMk/>
          <pc:sldMk cId="0" sldId="269"/>
        </pc:sldMkLst>
        <pc:spChg chg="mod">
          <ac:chgData name="Tewari, Aditya A" userId="S::adityaatewari@austin.utexas.edu::d3af7c7c-fa1a-4b21-af5e-2136d677882a" providerId="AD" clId="Web-{9D3B97C7-D0ED-43BA-9449-3AE871E23D78}" dt="2022-12-06T23:53:37.022" v="431" actId="20577"/>
          <ac:spMkLst>
            <pc:docMk/>
            <pc:sldMk cId="0" sldId="269"/>
            <ac:spMk id="2" creationId="{5E744EF8-535C-9742-300D-E5D08CD56AEE}"/>
          </ac:spMkLst>
        </pc:spChg>
      </pc:sldChg>
      <pc:sldChg chg="addSp delSp modSp delAnim addCm">
        <pc:chgData name="Tewari, Aditya A" userId="S::adityaatewari@austin.utexas.edu::d3af7c7c-fa1a-4b21-af5e-2136d677882a" providerId="AD" clId="Web-{9D3B97C7-D0ED-43BA-9449-3AE871E23D78}" dt="2022-12-06T23:46:52.227" v="334" actId="1076"/>
        <pc:sldMkLst>
          <pc:docMk/>
          <pc:sldMk cId="1381653082" sldId="571"/>
        </pc:sldMkLst>
        <pc:spChg chg="mod">
          <ac:chgData name="Tewari, Aditya A" userId="S::adityaatewari@austin.utexas.edu::d3af7c7c-fa1a-4b21-af5e-2136d677882a" providerId="AD" clId="Web-{9D3B97C7-D0ED-43BA-9449-3AE871E23D78}" dt="2022-12-06T23:46:52.227" v="334" actId="1076"/>
          <ac:spMkLst>
            <pc:docMk/>
            <pc:sldMk cId="1381653082" sldId="571"/>
            <ac:spMk id="2" creationId="{099D006B-88E5-725D-6CF4-6F0B75FE8F78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4"/>
          <ac:spMkLst>
            <pc:docMk/>
            <pc:sldMk cId="1381653082" sldId="571"/>
            <ac:spMk id="320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5"/>
          <ac:spMkLst>
            <pc:docMk/>
            <pc:sldMk cId="1381653082" sldId="571"/>
            <ac:spMk id="321" creationId="{00000000-0000-0000-0000-000000000000}"/>
          </ac:spMkLst>
        </pc:spChg>
        <pc:sp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spMkLst>
            <pc:docMk/>
            <pc:sldMk cId="1381653082" sldId="571"/>
            <ac:spMk id="322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7"/>
          <ac:spMkLst>
            <pc:docMk/>
            <pc:sldMk cId="1381653082" sldId="571"/>
            <ac:spMk id="323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52.105" v="59" actId="20577"/>
          <ac:spMkLst>
            <pc:docMk/>
            <pc:sldMk cId="1381653082" sldId="571"/>
            <ac:spMk id="351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43.761" v="57" actId="20577"/>
          <ac:spMkLst>
            <pc:docMk/>
            <pc:sldMk cId="1381653082" sldId="571"/>
            <ac:spMk id="355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9:07.481" v="64" actId="20577"/>
          <ac:spMkLst>
            <pc:docMk/>
            <pc:sldMk cId="1381653082" sldId="571"/>
            <ac:spMk id="360" creationId="{00000000-0000-0000-0000-000000000000}"/>
          </ac:spMkLst>
        </pc:spChg>
        <pc:spChg chg="del">
          <ac:chgData name="Tewari, Aditya A" userId="S::adityaatewari@austin.utexas.edu::d3af7c7c-fa1a-4b21-af5e-2136d677882a" providerId="AD" clId="Web-{9D3B97C7-D0ED-43BA-9449-3AE871E23D78}" dt="2022-12-06T23:19:04.043" v="62"/>
          <ac:spMkLst>
            <pc:docMk/>
            <pc:sldMk cId="1381653082" sldId="571"/>
            <ac:spMk id="361" creationId="{00000000-0000-0000-0000-000000000000}"/>
          </ac:spMkLst>
        </pc:spChg>
        <pc:cxnChg chg="add del">
          <ac:chgData name="Tewari, Aditya A" userId="S::adityaatewari@austin.utexas.edu::d3af7c7c-fa1a-4b21-af5e-2136d677882a" providerId="AD" clId="Web-{9D3B97C7-D0ED-43BA-9449-3AE871E23D78}" dt="2022-12-06T23:15:35.692" v="31"/>
          <ac:cxnSpMkLst>
            <pc:docMk/>
            <pc:sldMk cId="1381653082" sldId="571"/>
            <ac:cxnSpMk id="3" creationId="{34C315CA-704A-6EF3-C160-2BF749EAB6AA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6:04.662" v="37"/>
          <ac:cxnSpMkLst>
            <pc:docMk/>
            <pc:sldMk cId="1381653082" sldId="571"/>
            <ac:cxnSpMk id="4" creationId="{7373FDC7-47D1-16D2-E009-DAD378D85497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18"/>
          <ac:cxnSpMkLst>
            <pc:docMk/>
            <pc:sldMk cId="1381653082" sldId="571"/>
            <ac:cxnSpMk id="324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5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0"/>
          <ac:cxnSpMkLst>
            <pc:docMk/>
            <pc:sldMk cId="1381653082" sldId="571"/>
            <ac:cxnSpMk id="326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1"/>
          <ac:cxnSpMkLst>
            <pc:docMk/>
            <pc:sldMk cId="1381653082" sldId="571"/>
            <ac:cxnSpMk id="327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8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8:02.385" v="50" actId="14100"/>
          <ac:cxnSpMkLst>
            <pc:docMk/>
            <pc:sldMk cId="1381653082" sldId="571"/>
            <ac:cxnSpMk id="344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9:01.449" v="61" actId="14100"/>
          <ac:cxnSpMkLst>
            <pc:docMk/>
            <pc:sldMk cId="1381653082" sldId="571"/>
            <ac:cxnSpMk id="356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8:16.870" v="51" actId="14100"/>
          <ac:cxnSpMkLst>
            <pc:docMk/>
            <pc:sldMk cId="1381653082" sldId="571"/>
            <ac:cxnSpMk id="358" creationId="{00000000-0000-0000-0000-000000000000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18:55.612" idx="2">
    <p:pos x="10" y="10"/>
    <p:text>Need a picture of a map from global to local id space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25.473" idx="1">
    <p:pos x="10" y="106"/>
    <p:text>I added something here but I think you want something more?
</p:text>
    <p:extLst>
      <p:ext uri="{C676402C-5697-4E1C-873F-D02D1690AC5C}">
        <p15:threadingInfo xmlns:p15="http://schemas.microsoft.com/office/powerpoint/2012/main" timeZoneBias="480">
          <p15:parentCm authorId="1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08:49.997" idx="1">
    <p:pos x="10" y="10"/>
    <p:text>Need an illustration of CSR before/after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47.146" idx="2">
    <p:pos x="10" y="106"/>
    <p:text>This is done with the more complex case
</p:text>
    <p:extLst>
      <p:ext uri="{C676402C-5697-4E1C-873F-D02D1690AC5C}">
        <p15:threadingInfo xmlns:p15="http://schemas.microsoft.com/office/powerpoint/2012/main" timeZoneBias="480">
          <p15:parentCm authorId="1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22:27.958" idx="3">
    <p:pos x="10" y="10"/>
    <p:text>This does not show the difficult case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1:02.693" idx="3">
    <p:pos x="10" y="106"/>
    <p:text>Arrow went the wrong way, I fixed it.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  <p:cm authorId="2" dt="2022-12-06T15:31:08.709" idx="4">
    <p:pos x="10" y="202"/>
    <p:text>my bad.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</p:cmLst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tiff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17EF6-FDB4-1740-A3F0-09ACDA6716D7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76601-3FDE-3644-9FF5-608E1559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10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DBEAD9-EA6C-4E57-BB38-D033D0D5D47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458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d03654d24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d03654d24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5d03654d2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5d03654d2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all blue things to grey (you think it is green)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5d03654d24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5d03654d24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5704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a443d434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a443d434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a443d434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a443d434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5d03654d24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5d03654d24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5d03654d24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5d03654d24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put a tombstone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5d03654d24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5d03654d24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A02F0-E285-4087-94E4-8086722C18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0604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90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Animation in the code.</a:t>
            </a:r>
          </a:p>
          <a:p>
            <a:r>
              <a:rPr lang="en-US" dirty="0"/>
              <a:t>Include </a:t>
            </a:r>
            <a:r>
              <a:rPr lang="en-US" dirty="0" err="1"/>
              <a:t>do_all</a:t>
            </a:r>
            <a:r>
              <a:rPr lang="en-US" dirty="0"/>
              <a:t> </a:t>
            </a:r>
          </a:p>
          <a:p>
            <a:r>
              <a:rPr lang="en-US" dirty="0"/>
              <a:t>And node attributes</a:t>
            </a:r>
          </a:p>
          <a:p>
            <a:r>
              <a:rPr lang="en-US" dirty="0"/>
              <a:t>Just this much code….. Simple code + compiler will handle everything</a:t>
            </a:r>
          </a:p>
          <a:p>
            <a:endParaRPr lang="en-US" dirty="0"/>
          </a:p>
          <a:p>
            <a:r>
              <a:rPr lang="en-US" dirty="0"/>
              <a:t>nothing distributed , nothing device specific;… don’t read the code + this is all the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00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63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60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201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38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27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074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160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54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746F96-AE88-4403-BB41-FBB976B2D97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Consistency vs isolation</a:t>
            </a:r>
          </a:p>
        </p:txBody>
      </p:sp>
    </p:spTree>
    <p:extLst>
      <p:ext uri="{BB962C8B-B14F-4D97-AF65-F5344CB8AC3E}">
        <p14:creationId xmlns:p14="http://schemas.microsoft.com/office/powerpoint/2010/main" val="239620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275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After doing the required transformations, we will now look at how compiler analyses the code and inserts the communication for distributed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871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68300" indent="-2286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272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23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902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let’s look at how Abelian inserts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799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447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739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686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68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Graph analytics:</a:t>
            </a:r>
          </a:p>
          <a:p>
            <a:r>
              <a:rPr lang="en-US"/>
              <a:t>1. random memory access</a:t>
            </a:r>
          </a:p>
          <a:p>
            <a:r>
              <a:rPr lang="en-US"/>
              <a:t>2. unpredictable control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31FF2-14A7-124E-BF0F-76FCE4C66B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123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sz="2533" dirty="0">
                <a:solidFill>
                  <a:schemeClr val="tx1"/>
                </a:solidFill>
              </a:rPr>
              <a:t>Additional information from Abelian: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Abelian precisely identifies abstract </a:t>
            </a:r>
            <a:r>
              <a:rPr lang="en-US" sz="2200" b="1" dirty="0">
                <a:solidFill>
                  <a:schemeClr val="tx1"/>
                </a:solidFill>
              </a:rPr>
              <a:t>read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b="1" dirty="0">
                <a:solidFill>
                  <a:schemeClr val="tx1"/>
                </a:solidFill>
              </a:rPr>
              <a:t>write</a:t>
            </a:r>
            <a:r>
              <a:rPr lang="en-US" sz="2200" dirty="0">
                <a:solidFill>
                  <a:schemeClr val="tx1"/>
                </a:solidFill>
              </a:rPr>
              <a:t> location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Exploits Gluon’s structural invariant optimization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97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It adds extra logic to check and set/invalidate sync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26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923F62B-886F-B4FB-E502-C3E0D29FD70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2097E75-BD9B-4FF7-AF80-83A44CF1D133}" type="slidenum">
              <a:t>52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A5B61-9FE2-E6A4-0360-E49BE08FF0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05D33AC-14C3-3645-48AF-081D9FE48B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5869E0-B697-DE22-958B-AE8BCAABAA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1EB466-AE45-4CEC-A510-BF969A3A0E28}" type="slidenum">
              <a:t>53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E90213-8AA6-7F03-E016-CE304E2616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258D33-3294-0161-3D28-EAAC24504B9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D3A2E57-3238-98F6-C490-13B9059EEEC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A4D8D5-D94B-4E78-8A6B-D3649F5F2D29}" type="slidenum">
              <a:t>54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813FD4-9EF6-278F-C48E-E3F9CD044A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69FE680-C98A-444C-3FF8-F4A6DA6353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440F641-4075-EAF5-2262-D983248D4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4E85ED-AE0A-4490-8333-AF923123FB78}" type="slidenum">
              <a:t>55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73F230-2D66-91FF-069A-71BD2A72140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543B53E0-CBBF-790C-38D7-D1E7050C96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4F2D10B-24FA-318E-ECA2-521B96057B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95B20D7-B9BB-444A-9C18-95BE13192B0B}" type="slidenum">
              <a:t>56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26DF2B-7DCC-E15D-E175-EC60878FED2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CED479B-F092-2255-46CA-1FFA597A6C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6A519EFA-FE76-F0FF-B9B4-9294B4F5341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C9BFA83-8E07-4FF4-8EA5-5ADCA9911D13}" type="slidenum">
              <a:t>57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B9BE5A-35BE-A5BE-FAE8-3C381D43726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F47FDCD-995B-239B-E331-3F4E55F8925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06DD026-E36A-6B78-9F29-3D82A862CB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983E0FA-4E84-4496-A34F-7816E725CDCC}" type="slidenum">
              <a:t>58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6CB2D2-AB3C-96F7-45E7-8493FE033A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954F5A-BE91-1328-82E7-E05AB9AB8C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12787FA-9A8D-5F96-63A0-67D37DFA7C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38383BC-4798-4984-B347-3E17CA9F64B2}" type="slidenum">
              <a:t>59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0C6DB5-64C4-D096-E351-8A7F48833B2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E82E902-4E09-A7AB-A6A2-F372162C21F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199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75CC16D-C154-CF57-8682-DB32650800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CEEB887-C093-4366-B6CF-995AB58B2F2B}" type="slidenum">
              <a:t>60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94C2B5-9909-5385-7B7B-FF199C141E6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669A852-112D-AC46-4731-141FAAE1CF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94BE0AD-6857-338F-7B8A-CDA15C193F0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BF7380A-132E-4A44-B1F2-33377246C23E}" type="slidenum">
              <a:t>61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71355-F5FA-D6EF-91D4-A737C4F4784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1A8404B-3699-3B41-4F7C-33959A96A13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825F434-061E-075A-22A2-93EDF65D5B4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CDC120C-6391-4EC1-BD89-BC38D22AF5A5}" type="slidenum">
              <a:t>62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65BB67-A934-F6B0-B7E3-78577ED226D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14E7718-4010-7EBE-7CD0-8C88F57653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2332163-4FEF-1848-47E7-F8A0A5C8C40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EB2EB03-0BE8-4609-A114-A4139350D300}" type="slidenum">
              <a:t>63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4ADD6A-E654-D443-8DB3-1E252B8A1F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5023D2C8-3615-6E06-B0B8-A1EE9FD5CC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1141446-F21A-3EB3-E5D5-D9C6041AE5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020F180-71A2-4A7F-8AF6-342986FE5292}" type="slidenum">
              <a:t>64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8EFCC8-B35D-B1F8-B228-0E6C6463A58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4A801CD-84BD-1085-80D0-96996FE8D24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5947CADE-8249-4B44-B9C9-6D84E8E5466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06EE0C5-DF96-4FC3-A54B-EBC03911F5A9}" type="slidenum">
              <a:t>65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480C0E-CE84-3654-0AAB-CFCD419DA8E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EEB1330D-9597-19E0-BB46-645EA08D00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CC9FABC-7B8C-A44B-06A9-A02E3E31E8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6E13C12-86B3-410E-B941-EAB94999CBEC}" type="slidenum">
              <a:t>66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51E25-6F1D-5284-B033-D31E26CD997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3C0645E-7863-AA94-19F5-D42C9044B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581A77D-0C8B-264E-A2F2-E04E9EB9E4C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B991FCE-F54F-4CE2-B6AF-5E45660CC8A2}" type="slidenum">
              <a:t>67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17E95D-F18E-3090-506C-410808886D8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4FD1018-8A1A-4B07-C7E8-9615CEEA251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0FD52C84-4B20-95A2-A632-0148838B58B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C6AC440-AFDF-4D70-83E8-A20EB17309D8}" type="slidenum">
              <a:t>68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1DF2F7-D0CD-0288-A595-CAEB68F824A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3B2C205-3401-0DEC-DEF1-B42F6E6C90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45D958C-E8B6-C548-FCDF-54FCF83A388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AD92D34-1B14-4EFA-B3C3-528F6FBA308F}" type="slidenum">
              <a:t>69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4FA6FC-9DC4-88FD-DFB3-5C951B6508F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3CACEEE-B986-E037-20C8-66FE5397EC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Host-to-device and inter-host communication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and plugin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6976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C2E60A4-414B-D126-2839-A549D8E316A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EECC1AE-4903-446E-9C39-CE952B073D79}" type="slidenum">
              <a:t>70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5F9AF2-94FE-851E-6176-B8E09D4F2A5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7971E5A-1069-267F-5871-CD6E1C083BE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4B40B66-11D4-B3BA-732D-031B9A6526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5827393-6E9C-4417-97C5-7122939967A6}" type="slidenum">
              <a:t>71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5213C1-8ECE-DF26-715B-0994807243F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693DCCF-75A5-F01B-476B-14BF50FE51B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49AC17D-ADD4-3A16-D3F4-39B0F9F6BD9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03E11B2-E58E-4F48-8FAC-5FAA80A95065}" type="slidenum">
              <a:t>72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51D4C1-E5EE-F761-665A-0F4AC9CBB1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2476E0E-C3C6-EAB9-C1D2-07091C51D5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6551DC8-AA35-4EEA-1AD3-75FF64F0A96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994D7-FF2A-4352-88C3-ACF7A7FD84D8}" type="slidenum">
              <a:t>73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E848D1-27D9-3C0B-81DF-F16B30DC75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576539E-BD49-8B26-0738-A8F1EE9EFA7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47B47CB-F3A6-BBC6-7016-D635A0C696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F80B08F-6B52-41C8-BF18-1782E9C32D7E}" type="slidenum">
              <a:t>74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6D0905-B7EB-F40A-E92D-DE17C538AF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878B658-A89F-3B60-98D2-FF035BEE208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1CB72BD3-67C7-B406-037E-464CA67A49C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C4678B9-B2CD-499E-8D36-0B6108D51C3D}" type="slidenum">
              <a:t>75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AB6951-42FF-80E8-425E-6C84FAE85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E6760895-D124-ABC6-843B-7719F679246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E95D693-7ED8-31FD-7338-4A923999EF9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9304CF8-4046-4207-AC76-50B925B52B8E}" type="slidenum">
              <a:t>76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CB60F4-30B1-20F8-1DD9-7002979F188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0A0C226-E515-3316-696E-6AE58BF8C23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CF719BD-D010-607D-C9A0-1CED6561FF2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54D9AC-0C9B-4D55-B3BA-C2428E5648D4}" type="slidenum">
              <a:t>77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CAEF6-3D08-2834-DCE8-BFB92624BBF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BA4148F-63EC-B4A4-2503-69B05CF9968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999766F1-BCF8-7722-B600-A628423884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03C74C1-60B6-4C07-A04F-3E73A59F1CF9}" type="slidenum">
              <a:t>78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50BE3-5E2D-0D01-C33E-1D567AE994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DE693B74-B9DE-7F36-0C87-0C9EC55B84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862AEC1-5747-9EBD-2604-693431C25D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58400A9-DB90-4418-AC7C-74BB75C5CCD5}" type="slidenum">
              <a:t>79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76ECDF-258D-E9F3-9B24-D1EEE9156DA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A8E4190-7225-A5C5-64AA-958A39277B7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469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DF27BAF-D9C9-488E-7F1C-9405C21F590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2E54EC6-973E-42EE-82B9-6109918EEDA7}" type="slidenum">
              <a:t>80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4DF9B7-EB14-48BA-087D-DA738A6C86A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5924072-0B5A-5C45-0C9B-38EDA977D7A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51C571F-4EB9-DFDD-B4BF-E9CE0F7236D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6FDFBBC-DF69-48F4-B3BB-1AD2FD24FABB}" type="slidenum">
              <a:t>81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A27F97-8B62-2A11-E828-167A0DCB9A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F235751-98CA-19FC-17FC-0037759F874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0C1882BB-3676-AE10-F42F-6D1BBDE311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6751C00-1D50-493F-B0E2-AE20800E9C76}" type="slidenum">
              <a:t>82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B0F1C8-454C-B86D-C19E-AC1EED6701F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FCD4BF9-ECCA-028B-4FCC-AEA6C91B63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3D7C1A9-8C1E-F5E3-0BC6-2543D39390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92170FE-574A-41D7-BC15-994871CF92D7}" type="slidenum">
              <a:t>83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F31E14-7D7C-6C21-3C01-5BE7E12957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FA27A5B-83AA-129C-5059-E545B34306C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CD2A3E8-998F-7F6D-C226-12381B563C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4D18A03-AD6D-41E9-84E4-9A12F537D06E}" type="slidenum">
              <a:t>84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BDAF60-BC77-6F54-8B66-1B6AD5E72C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91A3DBE-2D13-A8DD-80CB-C5AB675BB58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495883C-E22E-9009-89BC-6E22A79E7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81AB042-45FD-498D-B29F-DFA2908C8EFA}" type="slidenum">
              <a:t>85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BA9352-0CFE-41E5-2821-DBAF653DF6C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B13D82F-A95B-5EF4-A9B8-B24860EBD4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D5FEEBB-FE67-D456-DA10-2C5FFEB2DB5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61D4574-F6D3-4861-A751-C0B8FB895895}" type="slidenum">
              <a:t>86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C5DE94-D3AE-D802-12EF-433BD80E042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2B9DF303-1B69-070D-4C44-7AE0150EEAB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BD6E363-06C7-61AE-5933-2EC52F7105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41D5B3F-8543-4234-B911-E11A1A8D01B5}" type="slidenum">
              <a:t>87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ED5020-B0F6-D035-3E06-03E16DFBE00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CBACF3B-3E57-E6E7-516F-23D98DB9E2B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AD40623-5B83-8817-A736-09DB560BC7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CFBFF8D-81C8-4B9D-B53B-619D48363B1B}" type="slidenum">
              <a:t>88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89AEF9-7E21-6F63-3821-78E0DEFB10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4108568-1860-EC55-D7F2-E7C5294FAB0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48A938-7677-1745-4DF2-B6378611BB7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5479817-81BF-4AD1-8031-90CA66BE8BBD}" type="slidenum">
              <a:t>89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57A529-757D-F386-0AFF-836A65B034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55D7AD8-1455-E252-EE7D-9B3C1616DC3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text for what is what; add animations if time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466093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BB8B53B-38C8-C304-ABC0-CDDE6B0C249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AB632A5-76B4-4693-B496-E67F3DCEB993}" type="slidenum">
              <a:t>90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1AC682-97F4-BA3E-85A0-60856889279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A4499D9-9529-B8DA-B66E-A54F3F773F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EB7A4C1-E7B8-BA37-216A-1D1ED357047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6684EFD-7A20-4BC8-B283-63480CFC91BD}" type="slidenum">
              <a:t>91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C08435-BA88-CF00-927F-DABFB431ABA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51198C4-8E53-F922-946B-BA72E23119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5C0BEFC-5B48-956B-F429-4A8726716B5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13098DD-3554-4509-9750-916067BAFE97}" type="slidenum">
              <a:t>92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A7BCB2-6BFF-52EC-75E0-9733FB3D123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9093F723-DC40-567C-89E4-9323F3EA5E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BFE72A3-EFF6-1872-7D5E-F3E061AB95D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AE0F9EE-E899-4517-83A2-CB6318CCBCAB}" type="slidenum">
              <a:t>93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7EB746-5AFD-495F-573A-F173848E90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0F00629-1148-BBAD-4AB0-D8B6FA129F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3DF872F5-15BD-8CCF-85C9-0213CED5AF9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A0D9F84-9A19-4B74-9630-F3BE9F61063A}" type="slidenum">
              <a:t>94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962093-0479-2DB5-81B5-D6A59154430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350D6A2A-D346-1666-9F66-D978B2BE72E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D056C7C4-0CF7-FF41-221E-6ADC942F602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82EC350-4CE2-4CC4-93A5-494F2CD4DBCD}" type="slidenum">
              <a:t>95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D5EF5-6E5F-0231-BBFD-C1D257F27B1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0AE5874B-12F1-F6E6-1DFF-076E7F5269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40B185D-F2E6-9DE7-8082-F2B7FCB522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486B83D-7306-4857-9980-C4AF833E10C0}" type="slidenum">
              <a:t>96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9DD18D-3257-BBB3-1085-5FEB0149A8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5FDCB99-E91C-764C-F5EE-6BB6E3068F0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50C7A5E9-4DE3-83F3-30C4-47F45B579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6C05D6E-CE82-4BC4-9881-ED72D7698B3A}" type="slidenum">
              <a:t>97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35D05C-A3E6-8976-0D84-B7F482E85D2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2C268E-0ED3-00BD-2225-9428DDF6A37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C7077217-8F5D-AA2B-273E-521B5734AA7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7B32D42-F36F-4FEB-BD5A-2DF2B228AE3A}" type="slidenum">
              <a:t>98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45C0A1-3495-B075-BB84-735B4DCF532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0AB0AFC-4376-0381-FDEF-0D6B8C8ABA2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9065E91C-80DF-4872-8731-511E29C3D3E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0A9E25D-19FB-4D62-93D9-01D761ED2911}" type="slidenum">
              <a:t>99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107485-1F16-97F3-A6B8-F91E263C93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78A2316-A714-C51E-5C1F-A76DEA1A9EA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text for what is what; add animations if time</a:t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35F92E7-8121-53E2-B3BA-A2DB1AE2815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FE6A09B-CFC5-4A6F-973B-CA74B59DF1C8}" type="slidenum">
              <a:t>100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872C78-21AE-93DD-A7A9-27884E79C2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005669D-442A-E77A-8544-B963258069E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4193D71-1227-E8CC-B6E5-4F2DE56357E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99EA087-0561-44BF-A6A1-D241D6B2A0B8}" type="slidenum">
              <a:t>101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7AC216-C788-0A11-547B-A280AF6F30C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7000" y="812520"/>
            <a:ext cx="53452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75BA35F-4286-D47A-CC6E-EBEC21AED01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92F5E09-12EB-222A-DEA4-6D97ED7548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AC11EEE-5B17-4174-9610-83A840D8F0A8}" type="slidenum">
              <a:t>102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A023BC-8636-368B-0559-2ECE42C9C9A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2FBCD2E-C5F1-47EF-5AF5-35C87C8FB98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D8858EFF-C6DB-B3EF-181A-2F9C670BE2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967C2A4-E2FE-465E-AB4A-59A9F42BEBD6}" type="slidenum">
              <a:t>103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24D29B-7BBD-2414-C9ED-08454EBF4C6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2FD6471-488C-9EC4-4FDE-DCA77A17FF1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558CC07-A612-3351-F276-3603CF3F10A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3D4AFD-B02A-482B-8926-87ABC687C76B}" type="slidenum">
              <a:t>104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B9C2B1-4D79-B84C-DF8A-429B4EC8C5B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A06BD78-3EA1-87AA-1D10-4ACD4E61FB8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71F70-1FBC-8164-9E7A-59047B811D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6FDBE1-6AAA-4DD8-BBD7-73DF666D88DE}" type="slidenum">
              <a:t>105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1E3ABC-6F47-9F9B-C623-40857F4B200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225504B1-78EC-52F3-3921-2FEBD75CB1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C6DA0-DB65-3CC2-9A29-C6332FB818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74CE25-AFBF-4CEB-BA2E-AEB2B289722D}" type="slidenum">
              <a:t>106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4DAAE-A2D9-C94A-ACB2-CDAB89D530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E6B0405-3695-FB14-AF0B-08F059940E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BA67E1B-D949-1241-3C27-4DDCB74D1B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B187215-361D-490F-8304-1330EA06B8B9}" type="slidenum">
              <a:t>107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E92BC7-FB7F-D664-96F4-97607F225B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2FB085D-2760-FA74-5427-CE4CE657A76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AC04-1364-C141-88DA-3C9BA2066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F9243-0760-F724-16D6-25597C450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3E805-E881-D051-92B2-AD413A0F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B1C-7DAF-5E01-BECC-884721D8E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68D4-FA1E-4C32-0FBB-D47ACE75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48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59ED-A296-AAA3-044D-70658646C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D48EF5-BA95-4748-E895-6B06FB1EE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54FDF-3091-F59C-09B3-476E106BB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07C00-2BE4-9385-2C83-3C1310299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3C625-0D46-66C3-E220-83FB42DFC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3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28D7E0-35B5-8564-3F86-5EDF31776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4BFE6-3D63-2DD6-648A-D7AAD90F0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DD49-E95A-CC62-B3D1-71ADE3B26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8FBBC-3F11-379F-CEC7-0FBC5E75A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16597-BCB3-A948-AFE8-ED7A0DFC6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2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9356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47809-A8A0-CDD4-712B-BF02467F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48548-25DE-0A4D-74EF-5B7235319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B8EC1-DD99-D02C-7704-C086DA03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97062-CAB1-3A93-BD2B-D8206A17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4B5B3-E2DC-0B95-677A-33285E32D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7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77EC-146C-F0F2-DBFE-7F84EA214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3C80E-2011-5799-1E81-FDE776BFA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F5737-1FB4-FABD-607A-BE325755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E0BF8-9B0E-8166-B42E-1D048EB4B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1B72D-D982-E578-719E-14F0DDB0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4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9A6D-167E-3F84-AFE9-63BE5079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E08ED-5CDB-4E0C-5366-E571CB523F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1CF59-9285-6ED5-834B-4953731CA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AF6F4-2D12-DB73-F7D3-E11896E96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9B5C6-0A24-522F-FCFD-588CC049D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1976E-F3EC-7B1A-D1B2-BDCFA252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4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4D9E-8C5B-5EBC-47BD-70FC03DB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1A3D8-7ECF-47B5-EA43-25771870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C67D4-1514-785F-973D-CF45D5A23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9CCF2-75BF-36DA-A08B-D3F051727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704E1C-28C9-23A1-0CA0-122490E1A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25A57-7DB1-4C00-C7C2-18FA6422E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70817-5C4E-D5A9-3E18-2753EA2F3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B287D-6401-B30F-3B4B-1EBA622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0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BB6D-D32D-ED3D-17CA-19465162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EE399-7B8E-A04E-BABC-93CDBB68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0C8E3-7265-19DC-9DC3-10F54CF57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DDA67-FF75-7B7F-B323-31C4DCD2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4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5AC60-3306-34F1-589A-5E946236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5653B-3BB5-7C5F-42DE-5E8A5E28A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270D6-35E3-D035-E378-F2AA18DC8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7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8CD4F-D720-7A18-3216-4E4CECF57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EFB64-BD71-D8CD-4010-B73C8E76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20CD7-2DC1-9E79-D917-719BEC90B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3A6F8-E92D-73B6-907D-CFAE6C41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58086-668C-F71E-9C14-B14F13A2A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38102-DA57-1F4A-DEFD-72D67B78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1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BC86-184F-AEC4-239B-28851DE58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42F964-5818-436D-BAAF-7BC22CCC9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AF318-7606-1FBC-CA37-5A047EAAF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9B843-4531-C56C-A6D4-EB5FBB463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9E80E-9D4A-2139-3A77-D5BB4656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B50FF-1367-0066-7815-FE7BEA30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4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B94D1-6283-A8E5-22F9-6CF075E0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46038-EC43-0641-F36F-10A11D0C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48B10-C1DC-324A-5DDA-88E73E093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56115-9D91-184D-9BBE-C2092296BAE1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868C5-5D8A-950C-F667-F95BD2291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D38B9-F1D4-BD4D-E69D-A7A573DAA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sv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sv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sv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910A-3D87-3C9E-2DBB-8FF0855638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 Runtime/Systems</a:t>
            </a:r>
            <a:br>
              <a:rPr lang="en-US" dirty="0"/>
            </a:br>
            <a:r>
              <a:rPr lang="en-US" dirty="0"/>
              <a:t>PANDO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44528D-DBE4-398F-29F9-7409248CC1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86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6FDCF813-43DD-48AC-A5B2-4565C2F27D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567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1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  <p:bldP spid="119" grpId="0" animBg="1"/>
      <p:bldP spid="1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A8D0D-D7CC-BB3F-DE84-49904788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836427-E85B-4D00-B1C2-D0F5B7A6D4E0}" type="slidenum">
              <a:t>100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ADE4DD5-69EE-F994-43A7-14413A2B687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Conclusions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BC8220-3D0F-BC1D-0C8E-21DFE490DE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80739" y="1604842"/>
            <a:ext cx="8229627" cy="3977484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algorithms on GPUs need three optimizations for high performance: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Cooperative Conversion (reduce atomics)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Nested Parallelism (reduce serialization)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Iteration Outlining (improve utilization)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These optimizations can be automated by a compiler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Our IrGL compiler implements these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Median speedup: 1.4x, upto 4.2x speedup	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B7F942DF-68A0-374D-D3FF-CB6BEED429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1885572"/>
            <a:ext cx="8033676" cy="2085186"/>
          </a:xfrm>
        </p:spPr>
        <p:txBody>
          <a:bodyPr anchor="ctr">
            <a:spAutoFit/>
          </a:bodyPr>
          <a:lstStyle/>
          <a:p>
            <a:pPr lvl="0" algn="ctr"/>
            <a:r>
              <a:rPr lang="en-US" sz="2903">
                <a:latin typeface="Arial" pitchFamily="18"/>
              </a:rPr>
              <a:t>Thank you!</a:t>
            </a:r>
          </a:p>
          <a:p>
            <a:pPr lvl="0" algn="ctr"/>
            <a:r>
              <a:rPr lang="en-US" sz="2903">
                <a:latin typeface="Arial" pitchFamily="18"/>
              </a:rPr>
              <a:t>Questions?</a:t>
            </a:r>
          </a:p>
          <a:p>
            <a:pPr lvl="0" algn="ctr"/>
            <a:endParaRPr lang="en-US" sz="2903">
              <a:latin typeface="Arial" pitchFamily="18"/>
            </a:endParaRPr>
          </a:p>
          <a:p>
            <a:pPr lvl="0" algn="ctr"/>
            <a:r>
              <a:rPr lang="en-US" sz="2903">
                <a:latin typeface="Arial" pitchFamily="18"/>
              </a:rPr>
              <a:t>sreepai@ices.utexas.edu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21E3F-40E5-7EAE-4433-CB149A58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618EDC7-F890-4A4E-8CB2-DBEFC3E02A95}" type="slidenum">
              <a:t>102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7B0DF6F-622F-A1E3-0136-690B95BEAE8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Short kernels or Launch overheads?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AF858847-BF1B-FE6C-19BC-7EE36DAE9F58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0739" y="1604841"/>
          <a:ext cx="8229627" cy="3401061"/>
        </p:xfrm>
        <a:graphic>
          <a:graphicData uri="http://schemas.openxmlformats.org/drawingml/2006/table">
            <a:tbl>
              <a:tblPr firstRow="1" bandRow="1"/>
              <a:tblGrid>
                <a:gridCol w="1645664">
                  <a:extLst>
                    <a:ext uri="{9D8B030D-6E8A-4147-A177-3AD203B41FA5}">
                      <a16:colId xmlns:a16="http://schemas.microsoft.com/office/drawing/2014/main" val="2195344762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32160345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1506071405"/>
                    </a:ext>
                  </a:extLst>
                </a:gridCol>
                <a:gridCol w="1645664">
                  <a:extLst>
                    <a:ext uri="{9D8B030D-6E8A-4147-A177-3AD203B41FA5}">
                      <a16:colId xmlns:a16="http://schemas.microsoft.com/office/drawing/2014/main" val="4132401703"/>
                    </a:ext>
                  </a:extLst>
                </a:gridCol>
                <a:gridCol w="1646971">
                  <a:extLst>
                    <a:ext uri="{9D8B030D-6E8A-4147-A177-3AD203B41FA5}">
                      <a16:colId xmlns:a16="http://schemas.microsoft.com/office/drawing/2014/main" val="2936876100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SSSP</a:t>
                      </a:r>
                    </a:p>
                  </a:txBody>
                  <a:tcPr marL="82953" marR="82953" marT="41476" marB="41476"/>
                </a:tc>
                <a:tc gridSpan="2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Bellman-Ford</a:t>
                      </a:r>
                    </a:p>
                  </a:txBody>
                  <a:tcPr marL="82953" marR="82953" marT="41476" marB="4147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Near--Far</a:t>
                      </a:r>
                    </a:p>
                  </a:txBody>
                  <a:tcPr marL="82953" marR="82953" marT="41476" marB="41476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69702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Input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USA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USA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731441445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Iterations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813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5792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1893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49216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517827129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Avg. iteration time (</a:t>
                      </a: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34"/>
                          <a:ea typeface="Liberation Sans" pitchFamily="34"/>
                          <a:cs typeface="Liberation Sans" pitchFamily="34"/>
                        </a:rPr>
                        <a:t>µ</a:t>
                      </a: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88.17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9168.5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28804240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123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53149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98.8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2536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51183733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(outlining, 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88.5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60954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41.7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1149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101768141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Time (with DP, ms)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53600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92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2448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4489005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083035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EDEAF-48E1-FE9B-B976-10279242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AADCFA-A473-419F-99BD-89196AFBD693}" type="slidenum">
              <a:t>103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255BC59-95E0-7798-DFC7-60BBEB7A8CB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60B0CC10-C7F3-F0B3-EF4D-AB6631AA82D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Intermediate representation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Represents </a:t>
            </a:r>
            <a:r>
              <a:rPr lang="en-US" i="1"/>
              <a:t>irregular</a:t>
            </a:r>
            <a:r>
              <a:rPr lang="en-US"/>
              <a:t> programs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Slightly higher-level than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Compiler-managed scheduling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High-level synchronization constructs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First-class Worklist management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Compiles to CUDA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B61D2A-4549-A6D3-C840-BC108FC7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A82074-5C8C-431B-B8D6-A18AF8B3A3E6}" type="slidenum">
              <a:t>104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1D252B03-190A-6E97-1564-A665889C968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Worklist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899A47A-4EB8-6122-83B5-4D66B8486E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Worklist.push</a:t>
            </a:r>
            <a:r>
              <a:rPr lang="en-US"/>
              <a:t>: Pushes work onto a bulk-synchronous style worklist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Iterate</a:t>
            </a:r>
            <a:r>
              <a:rPr lang="en-US"/>
              <a:t> and </a:t>
            </a:r>
            <a:r>
              <a:rPr lang="en-US">
                <a:latin typeface="Fira Mono" pitchFamily="33"/>
              </a:rPr>
              <a:t>Pipe</a:t>
            </a:r>
            <a:r>
              <a:rPr lang="en-US"/>
              <a:t>: Create and </a:t>
            </a:r>
            <a:r>
              <a:rPr lang="en-US" i="1"/>
              <a:t>route</a:t>
            </a:r>
            <a:r>
              <a:rPr lang="en-US"/>
              <a:t> worklists between kernels, looping until worklist is empty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52B55-1FA0-EF82-88FE-8E470F5151E1}"/>
              </a:ext>
            </a:extLst>
          </p:cNvPr>
          <p:cNvSpPr txBox="1"/>
          <p:nvPr/>
        </p:nvSpPr>
        <p:spPr>
          <a:xfrm>
            <a:off x="2645667" y="4190092"/>
            <a:ext cx="3476050" cy="159054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...</a:t>
            </a:r>
          </a:p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Pipe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{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sssp_nearfar(graph)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remove_dups()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A9736D0-A5F8-2AA9-7A49-AFBDA3959B42}"/>
              </a:ext>
            </a:extLst>
          </p:cNvPr>
          <p:cNvSpPr/>
          <p:nvPr/>
        </p:nvSpPr>
        <p:spPr>
          <a:xfrm>
            <a:off x="6666587" y="3981731"/>
            <a:ext cx="1990865" cy="82952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sssp_nearfar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82124AE-EAB4-A10F-95FB-39FD2ACAE90F}"/>
              </a:ext>
            </a:extLst>
          </p:cNvPr>
          <p:cNvSpPr/>
          <p:nvPr/>
        </p:nvSpPr>
        <p:spPr>
          <a:xfrm>
            <a:off x="6666587" y="5391927"/>
            <a:ext cx="1990865" cy="82952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remove_dups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383BA0D-67A9-7CFF-3A67-173F31FEBB36}"/>
              </a:ext>
            </a:extLst>
          </p:cNvPr>
          <p:cNvCxnSpPr>
            <a:stCxn id="5" idx="8"/>
            <a:endCxn id="6" idx="4"/>
          </p:cNvCxnSpPr>
          <p:nvPr/>
        </p:nvCxnSpPr>
        <p:spPr>
          <a:xfrm rot="16200000" flipH="1">
            <a:off x="7371685" y="5101592"/>
            <a:ext cx="580669" cy="11521"/>
          </a:xfrm>
          <a:prstGeom prst="bentConnector5">
            <a:avLst>
              <a:gd name="adj1" fmla="val -35714"/>
              <a:gd name="adj2" fmla="val -10440000"/>
              <a:gd name="adj3" fmla="val 192857"/>
            </a:avLst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13D0274-F769-58A1-754B-0BB6E203753E}"/>
              </a:ext>
            </a:extLst>
          </p:cNvPr>
          <p:cNvSpPr/>
          <p:nvPr/>
        </p:nvSpPr>
        <p:spPr>
          <a:xfrm rot="2521800">
            <a:off x="6973071" y="5702306"/>
            <a:ext cx="1459510" cy="12357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70" h="3785">
                <a:moveTo>
                  <a:pt x="0" y="3207"/>
                </a:moveTo>
                <a:cubicBezTo>
                  <a:pt x="4825" y="5554"/>
                  <a:pt x="4464" y="0"/>
                  <a:pt x="4464" y="0"/>
                </a:cubicBez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8AD7-C63E-6959-CF64-9349D147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FFCDF0-538F-4D78-BEEB-95A9D5E4D132}" type="slidenum">
              <a:t>105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8D412EA-7BA5-3633-1C76-3C6B5BFCA93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Haven't we seen these before?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A17F7ED6-5CD2-C421-5C7F-6DF930377399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1066" y="1884399"/>
          <a:ext cx="8229625" cy="2488581"/>
        </p:xfrm>
        <a:graphic>
          <a:graphicData uri="http://schemas.openxmlformats.org/drawingml/2006/table">
            <a:tbl>
              <a:tblPr firstRow="1" bandRow="1"/>
              <a:tblGrid>
                <a:gridCol w="1692365">
                  <a:extLst>
                    <a:ext uri="{9D8B030D-6E8A-4147-A177-3AD203B41FA5}">
                      <a16:colId xmlns:a16="http://schemas.microsoft.com/office/drawing/2014/main" val="3657657496"/>
                    </a:ext>
                  </a:extLst>
                </a:gridCol>
                <a:gridCol w="1157419">
                  <a:extLst>
                    <a:ext uri="{9D8B030D-6E8A-4147-A177-3AD203B41FA5}">
                      <a16:colId xmlns:a16="http://schemas.microsoft.com/office/drawing/2014/main" val="1451069541"/>
                    </a:ext>
                  </a:extLst>
                </a:gridCol>
                <a:gridCol w="1264211">
                  <a:extLst>
                    <a:ext uri="{9D8B030D-6E8A-4147-A177-3AD203B41FA5}">
                      <a16:colId xmlns:a16="http://schemas.microsoft.com/office/drawing/2014/main" val="2132143320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320905481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945542728"/>
                    </a:ext>
                  </a:extLst>
                </a:gridCol>
                <a:gridCol w="1372965">
                  <a:extLst>
                    <a:ext uri="{9D8B030D-6E8A-4147-A177-3AD203B41FA5}">
                      <a16:colId xmlns:a16="http://schemas.microsoft.com/office/drawing/2014/main" val="744182959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Construct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OpenACC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PPCG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OpenMP 4.0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FALCON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IrGL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664230194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ForAll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6358512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Atomic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87301181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Exclusive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6551586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117397804"/>
                  </a:ext>
                </a:extLst>
              </a:tr>
              <a:tr h="829527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Graph Traversal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Microbenchmark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63ms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-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2ms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71514448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AC2EC97-A2C1-F42C-D83B-544048F86EDD}"/>
              </a:ext>
            </a:extLst>
          </p:cNvPr>
          <p:cNvSpPr txBox="1"/>
          <p:nvPr/>
        </p:nvSpPr>
        <p:spPr>
          <a:xfrm>
            <a:off x="8989265" y="4459198"/>
            <a:ext cx="114246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6.5x </a:t>
            </a:r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faster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F56BE64-BCEC-A6BC-801D-C3059DE83855}"/>
              </a:ext>
            </a:extLst>
          </p:cNvPr>
          <p:cNvSpPr/>
          <p:nvPr/>
        </p:nvSpPr>
        <p:spPr>
          <a:xfrm>
            <a:off x="9486980" y="3860894"/>
            <a:ext cx="0" cy="5979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832" fill="none">
                <a:moveTo>
                  <a:pt x="0" y="1832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32880-D187-5364-ABAD-348FCCB4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6C21331-E841-427D-8033-EDEED9A1C780}" type="slidenum">
              <a:t>106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79C9E3E-B659-AF20-431F-A7F39609C22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A Compiler for Throughput Optimization of Graph Programs*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D4F270F-954F-B6EC-9C1B-3971F110A0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We wrote an optimizing compiler for IrGL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Three core optimizations: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Cooperative Conversion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Nested 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Iteration Outlining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Claim: Impossible to write a high-performance GPU graph program without these optimizations (if applicable)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609DE-40ED-5762-53C2-6D6A3573E95A}"/>
              </a:ext>
            </a:extLst>
          </p:cNvPr>
          <p:cNvSpPr txBox="1"/>
          <p:nvPr/>
        </p:nvSpPr>
        <p:spPr>
          <a:xfrm>
            <a:off x="1855332" y="6304406"/>
            <a:ext cx="2896404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* To appear in OOPSLA 2016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E6B56-11D3-36B4-A2D8-9D21EB90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F788D4-C4E3-474F-945A-04B28212D53C}" type="slidenum">
              <a:t>107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4A8AD43-A5BF-F395-87BD-DDA4E9DFA7E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Thread-Level Aggregation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07152E-18B8-1E47-1A8A-B01B63C491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Going from 1 atomic/push to 1 atomic/</a:t>
            </a:r>
            <a:r>
              <a:rPr lang="en-US" i="1"/>
              <a:t>thread</a:t>
            </a:r>
            <a:r>
              <a:rPr lang="en-US"/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E2B2BC-8C14-B4D8-6C8E-5CD4AEE5423C}"/>
              </a:ext>
            </a:extLst>
          </p:cNvPr>
          <p:cNvSpPr txBox="1"/>
          <p:nvPr/>
        </p:nvSpPr>
        <p:spPr>
          <a:xfrm>
            <a:off x="2044098" y="2829537"/>
            <a:ext cx="6699561" cy="231587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example(graph,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size = len(graph.edges(node))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(size)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edge)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start++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515E6-D123-27A0-EB22-A77754F5E666}"/>
              </a:ext>
            </a:extLst>
          </p:cNvPr>
          <p:cNvSpPr txBox="1"/>
          <p:nvPr/>
        </p:nvSpPr>
        <p:spPr>
          <a:xfrm>
            <a:off x="7744974" y="3581990"/>
            <a:ext cx="4708182" cy="33443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Change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atomicAdd(1) 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to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atomicAdd(size)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F759BB-49EB-B02A-866F-31B461D29CFE}"/>
              </a:ext>
            </a:extLst>
          </p:cNvPr>
          <p:cNvSpPr/>
          <p:nvPr/>
        </p:nvSpPr>
        <p:spPr>
          <a:xfrm>
            <a:off x="7164304" y="3872978"/>
            <a:ext cx="580342" cy="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78" fill="none">
                <a:moveTo>
                  <a:pt x="1778" y="0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53E30-75F0-0A56-6DA1-AE555780212E}"/>
              </a:ext>
            </a:extLst>
          </p:cNvPr>
          <p:cNvSpPr txBox="1"/>
          <p:nvPr/>
        </p:nvSpPr>
        <p:spPr>
          <a:xfrm>
            <a:off x="4841629" y="5806689"/>
            <a:ext cx="146819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Ordinary write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9AA5BEB-FBE1-5574-2221-343E7E99AC28}"/>
              </a:ext>
            </a:extLst>
          </p:cNvPr>
          <p:cNvSpPr/>
          <p:nvPr/>
        </p:nvSpPr>
        <p:spPr>
          <a:xfrm>
            <a:off x="5007533" y="4894210"/>
            <a:ext cx="0" cy="91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2794" fill="none">
                <a:moveTo>
                  <a:pt x="0" y="2794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19F9F2E-543A-4D67-9E53-1FEF8FB2BED6}"/>
              </a:ext>
            </a:extLst>
          </p:cNvPr>
          <p:cNvSpPr/>
          <p:nvPr/>
        </p:nvSpPr>
        <p:spPr>
          <a:xfrm>
            <a:off x="6281440" y="496886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8917388-E0A3-40B8-A03D-37AEB6C8101C}"/>
              </a:ext>
            </a:extLst>
          </p:cNvPr>
          <p:cNvSpPr/>
          <p:nvPr/>
        </p:nvSpPr>
        <p:spPr>
          <a:xfrm>
            <a:off x="6281439" y="53816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1FE12-B8D2-4CCA-B6BA-D9692A64F771}"/>
              </a:ext>
            </a:extLst>
          </p:cNvPr>
          <p:cNvSpPr txBox="1"/>
          <p:nvPr/>
        </p:nvSpPr>
        <p:spPr>
          <a:xfrm>
            <a:off x="6550477" y="490159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1E3370A9-1669-466B-909D-234A48D454D4}"/>
              </a:ext>
            </a:extLst>
          </p:cNvPr>
          <p:cNvSpPr txBox="1"/>
          <p:nvPr/>
        </p:nvSpPr>
        <p:spPr>
          <a:xfrm>
            <a:off x="6550479" y="533974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 node can have multiple proxies: one is </a:t>
            </a:r>
            <a:r>
              <a:rPr lang="en-US" sz="2133" b="1"/>
              <a:t>master</a:t>
            </a:r>
            <a:r>
              <a:rPr lang="en-US" sz="2133"/>
              <a:t> proxy; rest are </a:t>
            </a:r>
            <a:r>
              <a:rPr lang="en-US" sz="2133" b="1"/>
              <a:t>mirror</a:t>
            </a:r>
            <a:r>
              <a:rPr lang="en-US" sz="2133"/>
              <a:t> proxies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79F754BF-666A-4DB8-AA12-CB795714D8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6833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160406" y="2239673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245511" y="3648809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>
                <a:cs typeface="Calibri"/>
              </a:rPr>
              <a:t>Cached copies can be stale as long as they are eventually synchronized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7A737-DBBD-4D69-8F69-206FA5914E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821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158" grpId="0" animBg="1"/>
      <p:bldP spid="164" grpId="0" animBg="1"/>
      <p:bldP spid="169" grpId="0" animBg="1"/>
      <p:bldP spid="170" grpId="0" animBg="1"/>
      <p:bldP spid="171" grpId="0" animBg="1"/>
      <p:bldP spid="59" grpId="0" animBg="1"/>
      <p:bldP spid="56" grpId="0" animBg="1"/>
      <p:bldP spid="5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>
                <a:cs typeface="Calibri"/>
              </a:rPr>
              <a:t>Cached copies can be stale as long as they are eventually synchronized</a:t>
            </a:r>
          </a:p>
          <a:p>
            <a:pPr marL="609585" indent="-457189">
              <a:lnSpc>
                <a:spcPct val="114000"/>
              </a:lnSpc>
              <a:spcBef>
                <a:spcPts val="2133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Use all-reduce: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Reduce</a:t>
            </a:r>
            <a:r>
              <a:rPr lang="en-US" sz="2133" dirty="0">
                <a:solidFill>
                  <a:srgbClr val="404040"/>
                </a:solidFill>
                <a:cs typeface="Calibri"/>
              </a:rPr>
              <a:t>: mirror proxies to master proxy</a:t>
            </a:r>
            <a:endParaRPr lang="en-US" sz="2133" dirty="0">
              <a:solidFill>
                <a:schemeClr val="tx1"/>
              </a:solidFill>
              <a:cs typeface="Calibri"/>
            </a:endParaRP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Broadcast: master to</a:t>
            </a:r>
            <a:r>
              <a:rPr lang="en-US" sz="2133" dirty="0">
                <a:cs typeface="Calibri"/>
              </a:rPr>
              <a:t> mirror proxies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3666" y="38142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2177" y="2905228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E3B15-2E56-44BF-A3D3-9F315F44DF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696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79B9-2B5F-428F-A1F9-359E47814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Gluon Distributed Execution Model</a:t>
            </a:r>
            <a:endParaRPr lang="en-US"/>
          </a:p>
        </p:txBody>
      </p:sp>
      <p:sp>
        <p:nvSpPr>
          <p:cNvPr id="33" name="Shape 185">
            <a:extLst>
              <a:ext uri="{FF2B5EF4-FFF2-40B4-BE49-F238E27FC236}">
                <a16:creationId xmlns:a16="http://schemas.microsoft.com/office/drawing/2014/main" id="{5FBF4FEC-5D94-4762-9A73-F04EAF29A184}"/>
              </a:ext>
            </a:extLst>
          </p:cNvPr>
          <p:cNvSpPr/>
          <p:nvPr/>
        </p:nvSpPr>
        <p:spPr>
          <a:xfrm>
            <a:off x="6734621" y="1824528"/>
            <a:ext cx="358080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h2</a:t>
            </a:r>
            <a:endParaRPr sz="2400"/>
          </a:p>
        </p:txBody>
      </p:sp>
      <p:sp>
        <p:nvSpPr>
          <p:cNvPr id="35" name="Shape 186">
            <a:extLst>
              <a:ext uri="{FF2B5EF4-FFF2-40B4-BE49-F238E27FC236}">
                <a16:creationId xmlns:a16="http://schemas.microsoft.com/office/drawing/2014/main" id="{A67B4E19-72BF-41E8-885F-B18740EE5E72}"/>
              </a:ext>
            </a:extLst>
          </p:cNvPr>
          <p:cNvSpPr/>
          <p:nvPr/>
        </p:nvSpPr>
        <p:spPr>
          <a:xfrm>
            <a:off x="2250925" y="1824528"/>
            <a:ext cx="316638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h1</a:t>
            </a:r>
            <a:endParaRPr sz="2400"/>
          </a:p>
        </p:txBody>
      </p:sp>
      <p:sp>
        <p:nvSpPr>
          <p:cNvPr id="37" name="Shape 187">
            <a:extLst>
              <a:ext uri="{FF2B5EF4-FFF2-40B4-BE49-F238E27FC236}">
                <a16:creationId xmlns:a16="http://schemas.microsoft.com/office/drawing/2014/main" id="{671CF201-3BAE-4DD2-9E59-116C25C33562}"/>
              </a:ext>
            </a:extLst>
          </p:cNvPr>
          <p:cNvSpPr/>
          <p:nvPr/>
        </p:nvSpPr>
        <p:spPr>
          <a:xfrm>
            <a:off x="2485625" y="3209737"/>
            <a:ext cx="1555700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" name="Shape 188">
            <a:extLst>
              <a:ext uri="{FF2B5EF4-FFF2-40B4-BE49-F238E27FC236}">
                <a16:creationId xmlns:a16="http://schemas.microsoft.com/office/drawing/2014/main" id="{743BC1F4-EADC-4C03-8B8E-0815CDF5D69A}"/>
              </a:ext>
            </a:extLst>
          </p:cNvPr>
          <p:cNvSpPr/>
          <p:nvPr/>
        </p:nvSpPr>
        <p:spPr>
          <a:xfrm>
            <a:off x="6935395" y="3209737"/>
            <a:ext cx="1587436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" name="Shape 190">
            <a:extLst>
              <a:ext uri="{FF2B5EF4-FFF2-40B4-BE49-F238E27FC236}">
                <a16:creationId xmlns:a16="http://schemas.microsoft.com/office/drawing/2014/main" id="{D7E8F36D-05FE-4DB3-BF3D-2BA30904B240}"/>
              </a:ext>
            </a:extLst>
          </p:cNvPr>
          <p:cNvSpPr/>
          <p:nvPr/>
        </p:nvSpPr>
        <p:spPr>
          <a:xfrm>
            <a:off x="2960324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 IrGL/CUDA on GPU</a:t>
            </a:r>
          </a:p>
        </p:txBody>
      </p:sp>
      <p:sp>
        <p:nvSpPr>
          <p:cNvPr id="43" name="Shape 191">
            <a:extLst>
              <a:ext uri="{FF2B5EF4-FFF2-40B4-BE49-F238E27FC236}">
                <a16:creationId xmlns:a16="http://schemas.microsoft.com/office/drawing/2014/main" id="{9CDFCE71-C61C-440B-BE24-4ED9697A7BBF}"/>
              </a:ext>
            </a:extLst>
          </p:cNvPr>
          <p:cNvSpPr/>
          <p:nvPr/>
        </p:nvSpPr>
        <p:spPr>
          <a:xfrm>
            <a:off x="2960324" y="5089869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cxnSp>
        <p:nvCxnSpPr>
          <p:cNvPr id="45" name="Shape 192">
            <a:extLst>
              <a:ext uri="{FF2B5EF4-FFF2-40B4-BE49-F238E27FC236}">
                <a16:creationId xmlns:a16="http://schemas.microsoft.com/office/drawing/2014/main" id="{BA537A01-1A12-41DF-A944-8542BDA6CA19}"/>
              </a:ext>
            </a:extLst>
          </p:cNvPr>
          <p:cNvCxnSpPr>
            <a:cxnSpLocks/>
          </p:cNvCxnSpPr>
          <p:nvPr/>
        </p:nvCxnSpPr>
        <p:spPr>
          <a:xfrm>
            <a:off x="4011724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Shape 193">
            <a:extLst>
              <a:ext uri="{FF2B5EF4-FFF2-40B4-BE49-F238E27FC236}">
                <a16:creationId xmlns:a16="http://schemas.microsoft.com/office/drawing/2014/main" id="{2F3DD327-7A70-425C-AF31-725FF26942C5}"/>
              </a:ext>
            </a:extLst>
          </p:cNvPr>
          <p:cNvCxnSpPr/>
          <p:nvPr/>
        </p:nvCxnSpPr>
        <p:spPr>
          <a:xfrm>
            <a:off x="4037772" y="3129525"/>
            <a:ext cx="4400" cy="393011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" name="Shape 194">
            <a:extLst>
              <a:ext uri="{FF2B5EF4-FFF2-40B4-BE49-F238E27FC236}">
                <a16:creationId xmlns:a16="http://schemas.microsoft.com/office/drawing/2014/main" id="{88FA868F-F961-4439-BE17-3DBCC68D0765}"/>
              </a:ext>
            </a:extLst>
          </p:cNvPr>
          <p:cNvSpPr/>
          <p:nvPr/>
        </p:nvSpPr>
        <p:spPr>
          <a:xfrm>
            <a:off x="7503225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</a:t>
            </a:r>
          </a:p>
          <a:p>
            <a:pPr algn="ctr"/>
            <a:r>
              <a:rPr lang="en" sz="1600" dirty="0"/>
              <a:t>IrGL/CUDA on GPU</a:t>
            </a:r>
          </a:p>
        </p:txBody>
      </p:sp>
      <p:cxnSp>
        <p:nvCxnSpPr>
          <p:cNvPr id="53" name="Shape 196">
            <a:extLst>
              <a:ext uri="{FF2B5EF4-FFF2-40B4-BE49-F238E27FC236}">
                <a16:creationId xmlns:a16="http://schemas.microsoft.com/office/drawing/2014/main" id="{0D65C01B-38DE-41DE-A0B3-6F7342D3502E}"/>
              </a:ext>
            </a:extLst>
          </p:cNvPr>
          <p:cNvCxnSpPr/>
          <p:nvPr/>
        </p:nvCxnSpPr>
        <p:spPr>
          <a:xfrm>
            <a:off x="8554627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Shape 197">
            <a:extLst>
              <a:ext uri="{FF2B5EF4-FFF2-40B4-BE49-F238E27FC236}">
                <a16:creationId xmlns:a16="http://schemas.microsoft.com/office/drawing/2014/main" id="{BCBD9A5B-D03D-4503-92FB-166B61430116}"/>
              </a:ext>
            </a:extLst>
          </p:cNvPr>
          <p:cNvCxnSpPr/>
          <p:nvPr/>
        </p:nvCxnSpPr>
        <p:spPr>
          <a:xfrm>
            <a:off x="8521475" y="3129528"/>
            <a:ext cx="4400" cy="39300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" name="Shape 199">
            <a:extLst>
              <a:ext uri="{FF2B5EF4-FFF2-40B4-BE49-F238E27FC236}">
                <a16:creationId xmlns:a16="http://schemas.microsoft.com/office/drawing/2014/main" id="{185C8E39-67EB-4C71-91E8-BEBEB11A3ADF}"/>
              </a:ext>
            </a:extLst>
          </p:cNvPr>
          <p:cNvCxnSpPr>
            <a:cxnSpLocks/>
          </p:cNvCxnSpPr>
          <p:nvPr/>
        </p:nvCxnSpPr>
        <p:spPr>
          <a:xfrm flipH="1">
            <a:off x="5063225" y="5387320"/>
            <a:ext cx="2427399" cy="634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0" name="Shape 191">
            <a:extLst>
              <a:ext uri="{FF2B5EF4-FFF2-40B4-BE49-F238E27FC236}">
                <a16:creationId xmlns:a16="http://schemas.microsoft.com/office/drawing/2014/main" id="{8F27C039-F408-4980-9640-67D39F046E51}"/>
              </a:ext>
            </a:extLst>
          </p:cNvPr>
          <p:cNvSpPr/>
          <p:nvPr/>
        </p:nvSpPr>
        <p:spPr>
          <a:xfrm>
            <a:off x="2960324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sz="1600" err="1">
              <a:solidFill>
                <a:srgbClr val="0000FF"/>
              </a:solidFill>
            </a:endParaRPr>
          </a:p>
        </p:txBody>
      </p:sp>
      <p:sp>
        <p:nvSpPr>
          <p:cNvPr id="61" name="Shape 191">
            <a:extLst>
              <a:ext uri="{FF2B5EF4-FFF2-40B4-BE49-F238E27FC236}">
                <a16:creationId xmlns:a16="http://schemas.microsoft.com/office/drawing/2014/main" id="{75C60290-8C41-4630-9907-CBCC9927C05F}"/>
              </a:ext>
            </a:extLst>
          </p:cNvPr>
          <p:cNvSpPr/>
          <p:nvPr/>
        </p:nvSpPr>
        <p:spPr>
          <a:xfrm>
            <a:off x="7492217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 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lang="en-US" sz="2400" err="1"/>
          </a:p>
        </p:txBody>
      </p:sp>
      <p:sp>
        <p:nvSpPr>
          <p:cNvPr id="18" name="Shape 191">
            <a:extLst>
              <a:ext uri="{FF2B5EF4-FFF2-40B4-BE49-F238E27FC236}">
                <a16:creationId xmlns:a16="http://schemas.microsoft.com/office/drawing/2014/main" id="{C92F9AEB-42BD-4D7B-BF42-623660470002}"/>
              </a:ext>
            </a:extLst>
          </p:cNvPr>
          <p:cNvSpPr/>
          <p:nvPr/>
        </p:nvSpPr>
        <p:spPr>
          <a:xfrm>
            <a:off x="8149640" y="5089868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19" name="Shape 191">
            <a:extLst>
              <a:ext uri="{FF2B5EF4-FFF2-40B4-BE49-F238E27FC236}">
                <a16:creationId xmlns:a16="http://schemas.microsoft.com/office/drawing/2014/main" id="{38C59FB5-2859-4323-B5F8-11DA19B24ED7}"/>
              </a:ext>
            </a:extLst>
          </p:cNvPr>
          <p:cNvSpPr/>
          <p:nvPr/>
        </p:nvSpPr>
        <p:spPr>
          <a:xfrm>
            <a:off x="4416804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0" name="Shape 191">
            <a:extLst>
              <a:ext uri="{FF2B5EF4-FFF2-40B4-BE49-F238E27FC236}">
                <a16:creationId xmlns:a16="http://schemas.microsoft.com/office/drawing/2014/main" id="{A37457C7-B796-4E89-89FA-2A0344EBFE8C}"/>
              </a:ext>
            </a:extLst>
          </p:cNvPr>
          <p:cNvSpPr/>
          <p:nvPr/>
        </p:nvSpPr>
        <p:spPr>
          <a:xfrm>
            <a:off x="7493740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1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10162800" y="5024896"/>
            <a:ext cx="2112515" cy="117544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err="1">
                <a:cs typeface="Calibri"/>
              </a:rPr>
              <a:t>Ligra</a:t>
            </a:r>
            <a:r>
              <a:rPr lang="en-US" sz="1867">
                <a:cs typeface="Calibri"/>
              </a:rPr>
              <a:t> [PPoPP’13]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err="1">
                <a:cs typeface="Calibri"/>
              </a:rPr>
              <a:t>IrGL</a:t>
            </a:r>
            <a:r>
              <a:rPr lang="en-US" sz="1867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>
                <a:cs typeface="Calibri"/>
              </a:rPr>
              <a:t>LCI [IPDPS’18]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C13AA8-1687-4962-AE6F-4E606FE9ED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923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2EE3-07B0-86A2-0D6F-0284EEF7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Structured CSR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B7999-23A1-721F-BEB8-D7EDFE8C4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84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ideas</a:t>
            </a:r>
          </a:p>
          <a:p>
            <a:r>
              <a:rPr lang="en-US" dirty="0"/>
              <a:t>CSR: great read performance, poor write performance</a:t>
            </a:r>
          </a:p>
          <a:p>
            <a:r>
              <a:rPr lang="en-US" dirty="0"/>
              <a:t>Log-structure </a:t>
            </a:r>
            <a:r>
              <a:rPr lang="en-US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US" dirty="0"/>
              <a:t>preserves read locality for evolving CSR</a:t>
            </a:r>
          </a:p>
          <a:p>
            <a:pPr lvl="1"/>
            <a:r>
              <a:rPr lang="en-US" dirty="0"/>
              <a:t>Append-only writes </a:t>
            </a:r>
            <a:r>
              <a:rPr lang="en-US" dirty="0">
                <a:sym typeface="Wingdings" panose="05000000000000000000" pitchFamily="2" charset="2"/>
              </a:rPr>
              <a:t> better write performance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Key questions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topology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properties</a:t>
            </a:r>
          </a:p>
          <a:p>
            <a:r>
              <a:rPr lang="en-US" dirty="0">
                <a:sym typeface="Wingdings" panose="05000000000000000000" pitchFamily="2" charset="2"/>
              </a:rPr>
              <a:t>Synchronization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32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LPGs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-US" sz="2133" dirty="0"/>
              <a:t>TBD</a:t>
            </a:r>
            <a:endParaRPr sz="2133" dirty="0"/>
          </a:p>
        </p:txBody>
      </p: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47194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Labeled property graphs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49223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CSR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Represents topology only</a:t>
            </a:r>
          </a:p>
          <a:p>
            <a:pPr indent="-440256">
              <a:buSzPts val="1600"/>
            </a:pPr>
            <a:r>
              <a:rPr lang="en" sz="2133" dirty="0"/>
              <a:t>Compressed Sparse Row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Vertex Array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Edge Array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Goals: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Increase cache-ability of graph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Represent sparse data efficiently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We need to cover adding properties</a:t>
            </a:r>
            <a:endParaRPr sz="2133" dirty="0"/>
          </a:p>
        </p:txBody>
      </p:sp>
      <p:sp>
        <p:nvSpPr>
          <p:cNvPr id="182" name="Google Shape;182;p18"/>
          <p:cNvSpPr/>
          <p:nvPr/>
        </p:nvSpPr>
        <p:spPr>
          <a:xfrm>
            <a:off x="2285517" y="50892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0</a:t>
            </a:r>
            <a:endParaRPr sz="2400"/>
          </a:p>
        </p:txBody>
      </p:sp>
      <p:sp>
        <p:nvSpPr>
          <p:cNvPr id="183" name="Google Shape;183;p18"/>
          <p:cNvSpPr/>
          <p:nvPr/>
        </p:nvSpPr>
        <p:spPr>
          <a:xfrm>
            <a:off x="1524000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2</a:t>
            </a:r>
            <a:endParaRPr sz="2400"/>
          </a:p>
        </p:txBody>
      </p:sp>
      <p:sp>
        <p:nvSpPr>
          <p:cNvPr id="184" name="Google Shape;184;p18"/>
          <p:cNvSpPr/>
          <p:nvPr/>
        </p:nvSpPr>
        <p:spPr>
          <a:xfrm>
            <a:off x="3047033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1</a:t>
            </a:r>
            <a:endParaRPr sz="2400"/>
          </a:p>
        </p:txBody>
      </p:sp>
      <p:cxnSp>
        <p:nvCxnSpPr>
          <p:cNvPr id="185" name="Google Shape;185;p18"/>
          <p:cNvCxnSpPr>
            <a:endCxn id="184" idx="1"/>
          </p:cNvCxnSpPr>
          <p:nvPr/>
        </p:nvCxnSpPr>
        <p:spPr>
          <a:xfrm>
            <a:off x="2784647" y="5616320"/>
            <a:ext cx="349200" cy="703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18"/>
          <p:cNvCxnSpPr>
            <a:stCxn id="184" idx="2"/>
            <a:endCxn id="183" idx="6"/>
          </p:cNvCxnSpPr>
          <p:nvPr/>
        </p:nvCxnSpPr>
        <p:spPr>
          <a:xfrm rot="10800000">
            <a:off x="2116633" y="6542800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" name="Google Shape;187;p18"/>
          <p:cNvCxnSpPr>
            <a:stCxn id="183" idx="0"/>
            <a:endCxn id="182" idx="3"/>
          </p:cNvCxnSpPr>
          <p:nvPr/>
        </p:nvCxnSpPr>
        <p:spPr>
          <a:xfrm rot="10800000" flipH="1">
            <a:off x="1820400" y="5627200"/>
            <a:ext cx="552000" cy="60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8" name="Google Shape;188;p18"/>
          <p:cNvSpPr txBox="1"/>
          <p:nvPr/>
        </p:nvSpPr>
        <p:spPr>
          <a:xfrm>
            <a:off x="2116667" y="5907867"/>
            <a:ext cx="1288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09-15;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2,000,000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4424233" y="5455633"/>
            <a:ext cx="2243600" cy="1022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CSR</a:t>
            </a:r>
            <a:endParaRPr sz="2400"/>
          </a:p>
        </p:txBody>
      </p:sp>
      <p:sp>
        <p:nvSpPr>
          <p:cNvPr id="190" name="Google Shape;190;p18"/>
          <p:cNvSpPr/>
          <p:nvPr/>
        </p:nvSpPr>
        <p:spPr>
          <a:xfrm>
            <a:off x="71927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91" name="Google Shape;191;p18"/>
          <p:cNvSpPr/>
          <p:nvPr/>
        </p:nvSpPr>
        <p:spPr>
          <a:xfrm>
            <a:off x="75819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2" name="Google Shape;192;p18"/>
          <p:cNvSpPr/>
          <p:nvPr/>
        </p:nvSpPr>
        <p:spPr>
          <a:xfrm>
            <a:off x="79582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3" name="Google Shape;193;p18"/>
          <p:cNvSpPr/>
          <p:nvPr/>
        </p:nvSpPr>
        <p:spPr>
          <a:xfrm>
            <a:off x="83474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4" name="Google Shape;194;p18"/>
          <p:cNvSpPr/>
          <p:nvPr/>
        </p:nvSpPr>
        <p:spPr>
          <a:xfrm>
            <a:off x="71927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5" name="Google Shape;195;p18"/>
          <p:cNvSpPr/>
          <p:nvPr/>
        </p:nvSpPr>
        <p:spPr>
          <a:xfrm>
            <a:off x="75819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6" name="Google Shape;196;p18"/>
          <p:cNvSpPr/>
          <p:nvPr/>
        </p:nvSpPr>
        <p:spPr>
          <a:xfrm>
            <a:off x="7958233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197" name="Google Shape;197;p18"/>
          <p:cNvCxnSpPr>
            <a:stCxn id="190" idx="2"/>
            <a:endCxn id="194" idx="0"/>
          </p:cNvCxnSpPr>
          <p:nvPr/>
        </p:nvCxnSpPr>
        <p:spPr>
          <a:xfrm>
            <a:off x="73873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18"/>
          <p:cNvCxnSpPr>
            <a:stCxn id="191" idx="2"/>
            <a:endCxn id="195" idx="0"/>
          </p:cNvCxnSpPr>
          <p:nvPr/>
        </p:nvCxnSpPr>
        <p:spPr>
          <a:xfrm>
            <a:off x="77765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18"/>
          <p:cNvCxnSpPr>
            <a:stCxn id="192" idx="2"/>
            <a:endCxn id="196" idx="0"/>
          </p:cNvCxnSpPr>
          <p:nvPr/>
        </p:nvCxnSpPr>
        <p:spPr>
          <a:xfrm>
            <a:off x="8152833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CSR is an efficient way to represent sparse graphs</a:t>
            </a:r>
          </a:p>
          <a:p>
            <a:r>
              <a:rPr lang="en-US" sz="1467" dirty="0"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1467" dirty="0" err="1">
                <a:latin typeface="Lato"/>
                <a:ea typeface="Lato"/>
                <a:cs typeface="Lato"/>
                <a:sym typeface="Lato"/>
              </a:rPr>
              <a:t>ut</a:t>
            </a:r>
            <a:r>
              <a:rPr lang="en" sz="1467" dirty="0">
                <a:latin typeface="Lato"/>
                <a:ea typeface="Lato"/>
                <a:cs typeface="Lato"/>
                <a:sym typeface="Lato"/>
              </a:rPr>
              <a:t> not efficiently updateable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13BF-844B-E593-B283-2521A5EE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9F3EC-1977-5709-D24F-3B2BFED33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Edgelist</a:t>
            </a:r>
            <a:endParaRPr lang="en-US" dirty="0"/>
          </a:p>
          <a:p>
            <a:r>
              <a:rPr lang="en-US" dirty="0"/>
              <a:t>Efficiently updatable</a:t>
            </a:r>
          </a:p>
          <a:p>
            <a:r>
              <a:rPr lang="en-US" dirty="0"/>
              <a:t>Poor locality for read-dominated workloads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Morph Graph: a fast EL variant</a:t>
            </a:r>
          </a:p>
          <a:p>
            <a:pPr lvl="1"/>
            <a:r>
              <a:rPr lang="en-US" dirty="0"/>
              <a:t>Exponential growth of edge list arrays instead of linked lists</a:t>
            </a:r>
          </a:p>
          <a:p>
            <a:pPr lvl="1"/>
            <a:r>
              <a:rPr lang="en-US" dirty="0"/>
              <a:t>Trade memory for locality, amortize allocation overheads</a:t>
            </a:r>
          </a:p>
        </p:txBody>
      </p:sp>
    </p:spTree>
    <p:extLst>
      <p:ext uri="{BB962C8B-B14F-4D97-AF65-F5344CB8AC3E}">
        <p14:creationId xmlns:p14="http://schemas.microsoft.com/office/powerpoint/2010/main" val="2311693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Ingesting Updates</a:t>
            </a:r>
            <a:endParaRPr/>
          </a:p>
        </p:txBody>
      </p:sp>
      <p:sp>
        <p:nvSpPr>
          <p:cNvPr id="238" name="Google Shape;238;p2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Evolving graphs evolve</a:t>
            </a:r>
            <a:endParaRPr sz="933" dirty="0"/>
          </a:p>
          <a:p>
            <a:pPr indent="-440256">
              <a:buSzPts val="1600"/>
            </a:pPr>
            <a:r>
              <a:rPr lang="en" sz="2133" dirty="0"/>
              <a:t>So our structure needs to accommodate these changes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Changes to Understand: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 Node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an Edge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Batch additions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Topology updates: </a:t>
            </a:r>
            <a:r>
              <a:rPr lang="en" sz="2133" i="1" dirty="0"/>
              <a:t>additions only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" sz="1733" dirty="0"/>
              <a:t>Deletions are trivial to support but not needed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-US" sz="1733" dirty="0"/>
              <a:t>U</a:t>
            </a:r>
            <a:r>
              <a:rPr lang="en" sz="1733" dirty="0" err="1"/>
              <a:t>pdates</a:t>
            </a:r>
            <a:r>
              <a:rPr lang="en" sz="1733" dirty="0"/>
              <a:t>: delete </a:t>
            </a:r>
            <a:r>
              <a:rPr lang="en" sz="1733" dirty="0">
                <a:sym typeface="Wingdings" pitchFamily="2" charset="2"/>
              </a:rPr>
              <a:t> add, but also not needed</a:t>
            </a:r>
            <a:endParaRPr lang="en" sz="1733" dirty="0"/>
          </a:p>
          <a:p>
            <a:pPr lvl="1" indent="-440256">
              <a:spcBef>
                <a:spcPts val="0"/>
              </a:spcBef>
              <a:buSzPts val="1600"/>
            </a:pPr>
            <a:endParaRPr sz="21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Picture 4" descr="The image “http://www.isbreading.org/wp-content/uploads/2008/10/louvre.jpg” cannot be displayed, because it contains error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00" y="1954733"/>
            <a:ext cx="3746500" cy="4295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-1524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Galois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600201" y="1752600"/>
            <a:ext cx="4740500" cy="5105400"/>
          </a:xfrm>
        </p:spPr>
        <p:txBody>
          <a:bodyPr>
            <a:normAutofit fontScale="92500"/>
          </a:bodyPr>
          <a:lstStyle/>
          <a:p>
            <a:pPr>
              <a:defRPr/>
            </a:pPr>
            <a:r>
              <a:rPr lang="en-US" sz="3200">
                <a:solidFill>
                  <a:srgbClr val="0000FF"/>
                </a:solidFill>
              </a:rPr>
              <a:t>Ubiquitous parallelism:</a:t>
            </a:r>
          </a:p>
          <a:p>
            <a:pPr lvl="1">
              <a:defRPr/>
            </a:pPr>
            <a:r>
              <a:rPr lang="en-US"/>
              <a:t>small number of expert programmers (</a:t>
            </a:r>
            <a:r>
              <a:rPr lang="en-US" err="1"/>
              <a:t>Stephanies</a:t>
            </a:r>
            <a:r>
              <a:rPr lang="en-US"/>
              <a:t>) must support  large number of application programmers (Joes)</a:t>
            </a:r>
          </a:p>
          <a:p>
            <a:pPr lvl="1">
              <a:defRPr/>
            </a:pPr>
            <a:r>
              <a:rPr lang="en-US"/>
              <a:t>cf. SQL</a:t>
            </a:r>
          </a:p>
          <a:p>
            <a:pPr>
              <a:defRPr/>
            </a:pPr>
            <a:r>
              <a:rPr lang="en-US" sz="3200">
                <a:solidFill>
                  <a:srgbClr val="0000FF"/>
                </a:solidFill>
              </a:rPr>
              <a:t>Galois system:</a:t>
            </a:r>
          </a:p>
          <a:p>
            <a:pPr lvl="1">
              <a:defRPr/>
            </a:pPr>
            <a:r>
              <a:rPr lang="en-US"/>
              <a:t>Stephanie: library of concurrent data structures and runtime system</a:t>
            </a:r>
          </a:p>
          <a:p>
            <a:pPr lvl="1">
              <a:defRPr/>
            </a:pPr>
            <a:r>
              <a:rPr lang="en-US"/>
              <a:t>Joe: application code in sequential C++</a:t>
            </a:r>
          </a:p>
          <a:p>
            <a:pPr lvl="2">
              <a:defRPr/>
            </a:pPr>
            <a:r>
              <a:rPr lang="en-US"/>
              <a:t>Galois set iterator for highlighting opportunities for exploiting ADP</a:t>
            </a:r>
          </a:p>
        </p:txBody>
      </p:sp>
      <p:sp>
        <p:nvSpPr>
          <p:cNvPr id="38919" name="TextBox 3"/>
          <p:cNvSpPr txBox="1">
            <a:spLocks noChangeArrowheads="1"/>
          </p:cNvSpPr>
          <p:nvPr/>
        </p:nvSpPr>
        <p:spPr bwMode="auto">
          <a:xfrm>
            <a:off x="2023871" y="914401"/>
            <a:ext cx="8241359" cy="46166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sz="2400">
                <a:solidFill>
                  <a:srgbClr val="FF0000"/>
                </a:solidFill>
              </a:rPr>
              <a:t>Parallel program = Operator + Schedule + Parallel data structures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90750" y="2667001"/>
            <a:ext cx="3304110" cy="46166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r>
              <a:rPr lang="en-US" sz="2400">
                <a:solidFill>
                  <a:prstClr val="black"/>
                </a:solidFill>
              </a:rPr>
              <a:t>Joe: Operator + Schedule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1" y="4516630"/>
            <a:ext cx="4357283" cy="830997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pPr algn="ctr"/>
            <a:r>
              <a:rPr lang="en-US" sz="2400">
                <a:solidFill>
                  <a:prstClr val="black"/>
                </a:solidFill>
              </a:rPr>
              <a:t>Stephanie: Parallel data structures</a:t>
            </a:r>
          </a:p>
          <a:p>
            <a:pPr algn="ctr"/>
            <a:r>
              <a:rPr lang="en-US" sz="2400">
                <a:solidFill>
                  <a:prstClr val="black"/>
                </a:solidFill>
              </a:rPr>
              <a:t>and runtime system</a:t>
            </a:r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8084243" y="2013128"/>
            <a:ext cx="44065" cy="186300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373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1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Adding a Node</a:t>
            </a:r>
            <a:endParaRPr dirty="0"/>
          </a:p>
        </p:txBody>
      </p:sp>
      <p:sp>
        <p:nvSpPr>
          <p:cNvPr id="244" name="Google Shape;244;p21"/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45" name="Google Shape;245;p21"/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46" name="Google Shape;246;p21"/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47" name="Google Shape;247;p21"/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48" name="Google Shape;248;p21"/>
          <p:cNvCxnSpPr>
            <a:stCxn id="245" idx="0"/>
            <a:endCxn id="244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21"/>
          <p:cNvCxnSpPr>
            <a:stCxn id="245" idx="6"/>
            <a:endCxn id="246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21"/>
          <p:cNvCxnSpPr>
            <a:stCxn id="244" idx="4"/>
            <a:endCxn id="247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51" name="Google Shape;251;p21"/>
          <p:cNvCxnSpPr>
            <a:stCxn id="247" idx="2"/>
            <a:endCxn id="245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21"/>
          <p:cNvCxnSpPr>
            <a:stCxn id="246" idx="0"/>
            <a:endCxn id="244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21"/>
          <p:cNvSpPr/>
          <p:nvPr/>
        </p:nvSpPr>
        <p:spPr>
          <a:xfrm>
            <a:off x="2932367" y="3533033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4" name="Google Shape;254;p21"/>
          <p:cNvSpPr/>
          <p:nvPr/>
        </p:nvSpPr>
        <p:spPr>
          <a:xfrm>
            <a:off x="7627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5" name="Google Shape;255;p21"/>
          <p:cNvSpPr/>
          <p:nvPr/>
        </p:nvSpPr>
        <p:spPr>
          <a:xfrm>
            <a:off x="7627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56" name="Google Shape;256;p21"/>
          <p:cNvSpPr/>
          <p:nvPr/>
        </p:nvSpPr>
        <p:spPr>
          <a:xfrm>
            <a:off x="8025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57" name="Google Shape;257;p21"/>
          <p:cNvSpPr/>
          <p:nvPr/>
        </p:nvSpPr>
        <p:spPr>
          <a:xfrm>
            <a:off x="8025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8" name="Google Shape;258;p21"/>
          <p:cNvSpPr/>
          <p:nvPr/>
        </p:nvSpPr>
        <p:spPr>
          <a:xfrm>
            <a:off x="8423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9" name="Google Shape;259;p21"/>
          <p:cNvSpPr/>
          <p:nvPr/>
        </p:nvSpPr>
        <p:spPr>
          <a:xfrm>
            <a:off x="8423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60" name="Google Shape;260;p21"/>
          <p:cNvSpPr/>
          <p:nvPr/>
        </p:nvSpPr>
        <p:spPr>
          <a:xfrm>
            <a:off x="8821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61" name="Google Shape;261;p21"/>
          <p:cNvSpPr/>
          <p:nvPr/>
        </p:nvSpPr>
        <p:spPr>
          <a:xfrm>
            <a:off x="9219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62" name="Google Shape;262;p21"/>
          <p:cNvSpPr/>
          <p:nvPr/>
        </p:nvSpPr>
        <p:spPr>
          <a:xfrm>
            <a:off x="8821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63" name="Google Shape;263;p21"/>
          <p:cNvSpPr/>
          <p:nvPr/>
        </p:nvSpPr>
        <p:spPr>
          <a:xfrm>
            <a:off x="9617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4" name="Google Shape;264;p21"/>
          <p:cNvCxnSpPr>
            <a:stCxn id="254" idx="2"/>
            <a:endCxn id="255" idx="0"/>
          </p:cNvCxnSpPr>
          <p:nvPr/>
        </p:nvCxnSpPr>
        <p:spPr>
          <a:xfrm>
            <a:off x="7826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5" name="Google Shape;265;p21"/>
          <p:cNvCxnSpPr>
            <a:stCxn id="256" idx="2"/>
            <a:endCxn id="257" idx="0"/>
          </p:cNvCxnSpPr>
          <p:nvPr/>
        </p:nvCxnSpPr>
        <p:spPr>
          <a:xfrm>
            <a:off x="8224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21"/>
          <p:cNvCxnSpPr>
            <a:stCxn id="259" idx="2"/>
            <a:endCxn id="258" idx="0"/>
          </p:cNvCxnSpPr>
          <p:nvPr/>
        </p:nvCxnSpPr>
        <p:spPr>
          <a:xfrm>
            <a:off x="8622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21"/>
          <p:cNvCxnSpPr>
            <a:stCxn id="262" idx="2"/>
            <a:endCxn id="261" idx="0"/>
          </p:cNvCxnSpPr>
          <p:nvPr/>
        </p:nvCxnSpPr>
        <p:spPr>
          <a:xfrm>
            <a:off x="9020067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21"/>
          <p:cNvSpPr/>
          <p:nvPr/>
        </p:nvSpPr>
        <p:spPr>
          <a:xfrm>
            <a:off x="1961333" y="5778800"/>
            <a:ext cx="592800" cy="6304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cxnSp>
        <p:nvCxnSpPr>
          <p:cNvPr id="269" name="Google Shape;269;p21"/>
          <p:cNvCxnSpPr>
            <a:stCxn id="268" idx="2"/>
            <a:endCxn id="247" idx="4"/>
          </p:cNvCxnSpPr>
          <p:nvPr/>
        </p:nvCxnSpPr>
        <p:spPr>
          <a:xfrm rot="10800000">
            <a:off x="1496133" y="5156400"/>
            <a:ext cx="465200" cy="937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0" name="Google Shape;270;p21"/>
          <p:cNvSpPr/>
          <p:nvPr/>
        </p:nvSpPr>
        <p:spPr>
          <a:xfrm>
            <a:off x="8149300" y="3507333"/>
            <a:ext cx="1058400" cy="1749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1" name="Google Shape;271;p21"/>
          <p:cNvSpPr/>
          <p:nvPr/>
        </p:nvSpPr>
        <p:spPr>
          <a:xfrm>
            <a:off x="742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2" name="Google Shape;272;p21"/>
          <p:cNvSpPr/>
          <p:nvPr/>
        </p:nvSpPr>
        <p:spPr>
          <a:xfrm>
            <a:off x="7428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73" name="Google Shape;273;p21"/>
          <p:cNvSpPr/>
          <p:nvPr/>
        </p:nvSpPr>
        <p:spPr>
          <a:xfrm>
            <a:off x="7826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4" name="Google Shape;274;p21"/>
          <p:cNvSpPr/>
          <p:nvPr/>
        </p:nvSpPr>
        <p:spPr>
          <a:xfrm>
            <a:off x="7826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5" name="Google Shape;275;p21"/>
          <p:cNvSpPr/>
          <p:nvPr/>
        </p:nvSpPr>
        <p:spPr>
          <a:xfrm>
            <a:off x="8224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6" name="Google Shape;276;p21"/>
          <p:cNvSpPr/>
          <p:nvPr/>
        </p:nvSpPr>
        <p:spPr>
          <a:xfrm>
            <a:off x="8224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7" name="Google Shape;277;p21"/>
          <p:cNvSpPr/>
          <p:nvPr/>
        </p:nvSpPr>
        <p:spPr>
          <a:xfrm>
            <a:off x="8622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8" name="Google Shape;278;p21"/>
          <p:cNvSpPr/>
          <p:nvPr/>
        </p:nvSpPr>
        <p:spPr>
          <a:xfrm>
            <a:off x="9020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9" name="Google Shape;279;p21"/>
          <p:cNvSpPr/>
          <p:nvPr/>
        </p:nvSpPr>
        <p:spPr>
          <a:xfrm>
            <a:off x="8622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80" name="Google Shape;280;p21"/>
          <p:cNvSpPr/>
          <p:nvPr/>
        </p:nvSpPr>
        <p:spPr>
          <a:xfrm>
            <a:off x="9418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81" name="Google Shape;281;p21"/>
          <p:cNvSpPr/>
          <p:nvPr/>
        </p:nvSpPr>
        <p:spPr>
          <a:xfrm>
            <a:off x="9020067" y="5440267"/>
            <a:ext cx="398000" cy="303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cxnSp>
        <p:nvCxnSpPr>
          <p:cNvPr id="282" name="Google Shape;282;p21"/>
          <p:cNvCxnSpPr>
            <a:stCxn id="271" idx="2"/>
            <a:endCxn id="272" idx="0"/>
          </p:cNvCxnSpPr>
          <p:nvPr/>
        </p:nvCxnSpPr>
        <p:spPr>
          <a:xfrm>
            <a:off x="7627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3" name="Google Shape;283;p21"/>
          <p:cNvCxnSpPr>
            <a:stCxn id="273" idx="2"/>
            <a:endCxn id="274" idx="0"/>
          </p:cNvCxnSpPr>
          <p:nvPr/>
        </p:nvCxnSpPr>
        <p:spPr>
          <a:xfrm>
            <a:off x="8025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21"/>
          <p:cNvCxnSpPr>
            <a:stCxn id="276" idx="2"/>
            <a:endCxn id="275" idx="0"/>
          </p:cNvCxnSpPr>
          <p:nvPr/>
        </p:nvCxnSpPr>
        <p:spPr>
          <a:xfrm>
            <a:off x="8423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5" name="Google Shape;285;p21"/>
          <p:cNvCxnSpPr>
            <a:stCxn id="279" idx="2"/>
            <a:endCxn id="278" idx="0"/>
          </p:cNvCxnSpPr>
          <p:nvPr/>
        </p:nvCxnSpPr>
        <p:spPr>
          <a:xfrm>
            <a:off x="8821067" y="57438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6" name="Google Shape;286;p21"/>
          <p:cNvSpPr/>
          <p:nvPr/>
        </p:nvSpPr>
        <p:spPr>
          <a:xfrm>
            <a:off x="9219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287" name="Google Shape;287;p21"/>
          <p:cNvSpPr/>
          <p:nvPr/>
        </p:nvSpPr>
        <p:spPr>
          <a:xfrm>
            <a:off x="941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7</a:t>
            </a:r>
            <a:endParaRPr sz="2400"/>
          </a:p>
        </p:txBody>
      </p:sp>
      <p:sp>
        <p:nvSpPr>
          <p:cNvPr id="288" name="Google Shape;288;p21"/>
          <p:cNvSpPr/>
          <p:nvPr/>
        </p:nvSpPr>
        <p:spPr>
          <a:xfrm>
            <a:off x="9816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89" name="Google Shape;289;p21"/>
          <p:cNvCxnSpPr>
            <a:stCxn id="281" idx="2"/>
            <a:endCxn id="288" idx="0"/>
          </p:cNvCxnSpPr>
          <p:nvPr/>
        </p:nvCxnSpPr>
        <p:spPr>
          <a:xfrm>
            <a:off x="9219067" y="5743867"/>
            <a:ext cx="796000" cy="611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0" name="Google Shape;290;p21"/>
          <p:cNvSpPr txBox="1"/>
          <p:nvPr/>
        </p:nvSpPr>
        <p:spPr>
          <a:xfrm>
            <a:off x="8821067" y="325727"/>
            <a:ext cx="2758800" cy="11492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Vertex Addition is fast: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append to the Vertex Array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(vertex ids implicit)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(already fast with CSR)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2236F05-8A69-F407-A23F-76FFC8E1A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731880"/>
              </p:ext>
            </p:extLst>
          </p:nvPr>
        </p:nvGraphicFramePr>
        <p:xfrm>
          <a:off x="4521261" y="1589322"/>
          <a:ext cx="225405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442F19-C6A8-DEA8-C63A-A8FD0A620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115112"/>
              </p:ext>
            </p:extLst>
          </p:nvPr>
        </p:nvGraphicFramePr>
        <p:xfrm>
          <a:off x="4388937" y="4550628"/>
          <a:ext cx="2254058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  <a:tr h="365029">
                <a:tc>
                  <a:txBody>
                    <a:bodyPr/>
                    <a:lstStyle/>
                    <a:p>
                      <a:r>
                        <a:rPr lang="en-US" dirty="0"/>
                        <a:t>56465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455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Adding an Edge</a:t>
            </a:r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Adding to the edge array usually requires shifting</a:t>
            </a:r>
            <a:endParaRPr sz="2133"/>
          </a:p>
          <a:p>
            <a:pPr indent="-440256">
              <a:buSzPts val="1600"/>
            </a:pPr>
            <a:r>
              <a:rPr lang="en" sz="2133"/>
              <a:t>Worst case copies the entire edge array</a:t>
            </a:r>
            <a:endParaRPr sz="2133"/>
          </a:p>
        </p:txBody>
      </p:sp>
      <p:sp>
        <p:nvSpPr>
          <p:cNvPr id="2" name="Google Shape;302;p23">
            <a:extLst>
              <a:ext uri="{FF2B5EF4-FFF2-40B4-BE49-F238E27FC236}">
                <a16:creationId xmlns:a16="http://schemas.microsoft.com/office/drawing/2014/main" id="{B6B14B7D-E725-EE7E-B1FD-46EBEB4DD2A4}"/>
              </a:ext>
            </a:extLst>
          </p:cNvPr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" name="Google Shape;303;p23">
            <a:extLst>
              <a:ext uri="{FF2B5EF4-FFF2-40B4-BE49-F238E27FC236}">
                <a16:creationId xmlns:a16="http://schemas.microsoft.com/office/drawing/2014/main" id="{CA77054B-8334-A688-E48C-FF3BF7547142}"/>
              </a:ext>
            </a:extLst>
          </p:cNvPr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" name="Google Shape;304;p23">
            <a:extLst>
              <a:ext uri="{FF2B5EF4-FFF2-40B4-BE49-F238E27FC236}">
                <a16:creationId xmlns:a16="http://schemas.microsoft.com/office/drawing/2014/main" id="{5F74E7E8-2E79-6727-AA9C-C4E0FE74584D}"/>
              </a:ext>
            </a:extLst>
          </p:cNvPr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" name="Google Shape;305;p23">
            <a:extLst>
              <a:ext uri="{FF2B5EF4-FFF2-40B4-BE49-F238E27FC236}">
                <a16:creationId xmlns:a16="http://schemas.microsoft.com/office/drawing/2014/main" id="{93D81470-F89A-5948-6A93-FA27ADBBA9D1}"/>
              </a:ext>
            </a:extLst>
          </p:cNvPr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6" name="Google Shape;306;p23">
            <a:extLst>
              <a:ext uri="{FF2B5EF4-FFF2-40B4-BE49-F238E27FC236}">
                <a16:creationId xmlns:a16="http://schemas.microsoft.com/office/drawing/2014/main" id="{8FDE423C-2C5C-C8A6-04DE-BD5315925B5F}"/>
              </a:ext>
            </a:extLst>
          </p:cNvPr>
          <p:cNvCxnSpPr>
            <a:stCxn id="3" idx="0"/>
            <a:endCxn id="2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" name="Google Shape;307;p23">
            <a:extLst>
              <a:ext uri="{FF2B5EF4-FFF2-40B4-BE49-F238E27FC236}">
                <a16:creationId xmlns:a16="http://schemas.microsoft.com/office/drawing/2014/main" id="{B91B9206-10A7-E47A-77FA-0E54214FEB5F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308;p23">
            <a:extLst>
              <a:ext uri="{FF2B5EF4-FFF2-40B4-BE49-F238E27FC236}">
                <a16:creationId xmlns:a16="http://schemas.microsoft.com/office/drawing/2014/main" id="{86D37DDC-1EEE-0B91-01CE-BEC9EB96C920}"/>
              </a:ext>
            </a:extLst>
          </p:cNvPr>
          <p:cNvCxnSpPr>
            <a:stCxn id="2" idx="4"/>
            <a:endCxn id="5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9" name="Google Shape;309;p23">
            <a:extLst>
              <a:ext uri="{FF2B5EF4-FFF2-40B4-BE49-F238E27FC236}">
                <a16:creationId xmlns:a16="http://schemas.microsoft.com/office/drawing/2014/main" id="{3A38928B-9EEF-D216-1D34-44801748727B}"/>
              </a:ext>
            </a:extLst>
          </p:cNvPr>
          <p:cNvCxnSpPr>
            <a:stCxn id="5" idx="2"/>
            <a:endCxn id="3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310;p23">
            <a:extLst>
              <a:ext uri="{FF2B5EF4-FFF2-40B4-BE49-F238E27FC236}">
                <a16:creationId xmlns:a16="http://schemas.microsoft.com/office/drawing/2014/main" id="{065122FD-9B04-4412-DF3F-8856F15D9191}"/>
              </a:ext>
            </a:extLst>
          </p:cNvPr>
          <p:cNvCxnSpPr>
            <a:stCxn id="4" idx="0"/>
            <a:endCxn id="2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311;p23">
            <a:extLst>
              <a:ext uri="{FF2B5EF4-FFF2-40B4-BE49-F238E27FC236}">
                <a16:creationId xmlns:a16="http://schemas.microsoft.com/office/drawing/2014/main" id="{BACAD7D0-8781-F91C-FBF7-ACB0C3C809D7}"/>
              </a:ext>
            </a:extLst>
          </p:cNvPr>
          <p:cNvSpPr/>
          <p:nvPr/>
        </p:nvSpPr>
        <p:spPr>
          <a:xfrm>
            <a:off x="3179984" y="3496267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2" name="Google Shape;312;p23">
            <a:extLst>
              <a:ext uri="{FF2B5EF4-FFF2-40B4-BE49-F238E27FC236}">
                <a16:creationId xmlns:a16="http://schemas.microsoft.com/office/drawing/2014/main" id="{263E6BED-9AF8-DB2E-0100-4F9D8949919C}"/>
              </a:ext>
            </a:extLst>
          </p:cNvPr>
          <p:cNvCxnSpPr>
            <a:stCxn id="5" idx="6"/>
            <a:endCxn id="4" idx="4"/>
          </p:cNvCxnSpPr>
          <p:nvPr/>
        </p:nvCxnSpPr>
        <p:spPr>
          <a:xfrm flipH="1">
            <a:off x="1783361" y="4371323"/>
            <a:ext cx="497565" cy="47564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313;p23">
            <a:extLst>
              <a:ext uri="{FF2B5EF4-FFF2-40B4-BE49-F238E27FC236}">
                <a16:creationId xmlns:a16="http://schemas.microsoft.com/office/drawing/2014/main" id="{06B143FD-69AB-5997-FB1D-297107249C2D}"/>
              </a:ext>
            </a:extLst>
          </p:cNvPr>
          <p:cNvSpPr/>
          <p:nvPr/>
        </p:nvSpPr>
        <p:spPr>
          <a:xfrm>
            <a:off x="7650000" y="3076167"/>
            <a:ext cx="3528504" cy="2325168"/>
          </a:xfrm>
          <a:prstGeom prst="irregularSeal1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Requires Recreating the CSR</a:t>
            </a:r>
            <a:endParaRPr sz="2400"/>
          </a:p>
        </p:txBody>
      </p:sp>
      <p:sp>
        <p:nvSpPr>
          <p:cNvPr id="15" name="Google Shape;254;p21">
            <a:extLst>
              <a:ext uri="{FF2B5EF4-FFF2-40B4-BE49-F238E27FC236}">
                <a16:creationId xmlns:a16="http://schemas.microsoft.com/office/drawing/2014/main" id="{C3C1726B-6ED7-1F84-23C0-F2CD8904E073}"/>
              </a:ext>
            </a:extLst>
          </p:cNvPr>
          <p:cNvSpPr/>
          <p:nvPr/>
        </p:nvSpPr>
        <p:spPr>
          <a:xfrm>
            <a:off x="8439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7" name="Google Shape;255;p21">
            <a:extLst>
              <a:ext uri="{FF2B5EF4-FFF2-40B4-BE49-F238E27FC236}">
                <a16:creationId xmlns:a16="http://schemas.microsoft.com/office/drawing/2014/main" id="{C19D370F-92F4-7CC7-99ED-389B874A9B8E}"/>
              </a:ext>
            </a:extLst>
          </p:cNvPr>
          <p:cNvSpPr/>
          <p:nvPr/>
        </p:nvSpPr>
        <p:spPr>
          <a:xfrm>
            <a:off x="8439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" name="Google Shape;256;p21">
            <a:extLst>
              <a:ext uri="{FF2B5EF4-FFF2-40B4-BE49-F238E27FC236}">
                <a16:creationId xmlns:a16="http://schemas.microsoft.com/office/drawing/2014/main" id="{50D7D99F-E663-B518-B712-07E7861E6C24}"/>
              </a:ext>
            </a:extLst>
          </p:cNvPr>
          <p:cNvSpPr/>
          <p:nvPr/>
        </p:nvSpPr>
        <p:spPr>
          <a:xfrm>
            <a:off x="8837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1" name="Google Shape;257;p21">
            <a:extLst>
              <a:ext uri="{FF2B5EF4-FFF2-40B4-BE49-F238E27FC236}">
                <a16:creationId xmlns:a16="http://schemas.microsoft.com/office/drawing/2014/main" id="{07A32621-F4DE-CC14-522D-1D33073B69D8}"/>
              </a:ext>
            </a:extLst>
          </p:cNvPr>
          <p:cNvSpPr/>
          <p:nvPr/>
        </p:nvSpPr>
        <p:spPr>
          <a:xfrm>
            <a:off x="8837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3" name="Google Shape;258;p21">
            <a:extLst>
              <a:ext uri="{FF2B5EF4-FFF2-40B4-BE49-F238E27FC236}">
                <a16:creationId xmlns:a16="http://schemas.microsoft.com/office/drawing/2014/main" id="{FEE74C00-E174-6509-64ED-86B3CF2F71FC}"/>
              </a:ext>
            </a:extLst>
          </p:cNvPr>
          <p:cNvSpPr/>
          <p:nvPr/>
        </p:nvSpPr>
        <p:spPr>
          <a:xfrm>
            <a:off x="9235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" name="Google Shape;259;p21">
            <a:extLst>
              <a:ext uri="{FF2B5EF4-FFF2-40B4-BE49-F238E27FC236}">
                <a16:creationId xmlns:a16="http://schemas.microsoft.com/office/drawing/2014/main" id="{0BA36356-0511-47E4-D7D8-638A16474C0A}"/>
              </a:ext>
            </a:extLst>
          </p:cNvPr>
          <p:cNvSpPr/>
          <p:nvPr/>
        </p:nvSpPr>
        <p:spPr>
          <a:xfrm>
            <a:off x="9235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" name="Google Shape;260;p21">
            <a:extLst>
              <a:ext uri="{FF2B5EF4-FFF2-40B4-BE49-F238E27FC236}">
                <a16:creationId xmlns:a16="http://schemas.microsoft.com/office/drawing/2014/main" id="{25805342-C1F9-0215-D6C7-CD2C631F2399}"/>
              </a:ext>
            </a:extLst>
          </p:cNvPr>
          <p:cNvSpPr/>
          <p:nvPr/>
        </p:nvSpPr>
        <p:spPr>
          <a:xfrm>
            <a:off x="9633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9" name="Google Shape;261;p21">
            <a:extLst>
              <a:ext uri="{FF2B5EF4-FFF2-40B4-BE49-F238E27FC236}">
                <a16:creationId xmlns:a16="http://schemas.microsoft.com/office/drawing/2014/main" id="{0F8A339A-EE85-2B3C-A67F-8D93E045B700}"/>
              </a:ext>
            </a:extLst>
          </p:cNvPr>
          <p:cNvSpPr/>
          <p:nvPr/>
        </p:nvSpPr>
        <p:spPr>
          <a:xfrm>
            <a:off x="10031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1" name="Google Shape;262;p21">
            <a:extLst>
              <a:ext uri="{FF2B5EF4-FFF2-40B4-BE49-F238E27FC236}">
                <a16:creationId xmlns:a16="http://schemas.microsoft.com/office/drawing/2014/main" id="{4D15E207-1E9B-4EA4-0F56-FEE6F9F8B29F}"/>
              </a:ext>
            </a:extLst>
          </p:cNvPr>
          <p:cNvSpPr/>
          <p:nvPr/>
        </p:nvSpPr>
        <p:spPr>
          <a:xfrm>
            <a:off x="9633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33" name="Google Shape;263;p21">
            <a:extLst>
              <a:ext uri="{FF2B5EF4-FFF2-40B4-BE49-F238E27FC236}">
                <a16:creationId xmlns:a16="http://schemas.microsoft.com/office/drawing/2014/main" id="{AE3A9F66-C4C7-5939-C999-08F9A8614B15}"/>
              </a:ext>
            </a:extLst>
          </p:cNvPr>
          <p:cNvSpPr/>
          <p:nvPr/>
        </p:nvSpPr>
        <p:spPr>
          <a:xfrm>
            <a:off x="10429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35" name="Google Shape;264;p21">
            <a:extLst>
              <a:ext uri="{FF2B5EF4-FFF2-40B4-BE49-F238E27FC236}">
                <a16:creationId xmlns:a16="http://schemas.microsoft.com/office/drawing/2014/main" id="{5564CF98-AC4B-BEC3-E8EA-A36CF882ACFD}"/>
              </a:ext>
            </a:extLst>
          </p:cNvPr>
          <p:cNvCxnSpPr/>
          <p:nvPr/>
        </p:nvCxnSpPr>
        <p:spPr>
          <a:xfrm>
            <a:off x="8638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265;p21">
            <a:extLst>
              <a:ext uri="{FF2B5EF4-FFF2-40B4-BE49-F238E27FC236}">
                <a16:creationId xmlns:a16="http://schemas.microsoft.com/office/drawing/2014/main" id="{CDE25FB7-CAF3-575A-AF78-2F0D9E173AE6}"/>
              </a:ext>
            </a:extLst>
          </p:cNvPr>
          <p:cNvCxnSpPr/>
          <p:nvPr/>
        </p:nvCxnSpPr>
        <p:spPr>
          <a:xfrm>
            <a:off x="9036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" name="Google Shape;266;p21">
            <a:extLst>
              <a:ext uri="{FF2B5EF4-FFF2-40B4-BE49-F238E27FC236}">
                <a16:creationId xmlns:a16="http://schemas.microsoft.com/office/drawing/2014/main" id="{D999D7F5-5D71-7DF8-23AA-D9B593760D9E}"/>
              </a:ext>
            </a:extLst>
          </p:cNvPr>
          <p:cNvCxnSpPr/>
          <p:nvPr/>
        </p:nvCxnSpPr>
        <p:spPr>
          <a:xfrm>
            <a:off x="9434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" name="Google Shape;267;p21">
            <a:extLst>
              <a:ext uri="{FF2B5EF4-FFF2-40B4-BE49-F238E27FC236}">
                <a16:creationId xmlns:a16="http://schemas.microsoft.com/office/drawing/2014/main" id="{D07C56CC-3FC1-C94B-043C-9A141A5BEEA3}"/>
              </a:ext>
            </a:extLst>
          </p:cNvPr>
          <p:cNvCxnSpPr/>
          <p:nvPr/>
        </p:nvCxnSpPr>
        <p:spPr>
          <a:xfrm>
            <a:off x="9832259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" name="Google Shape;286;p21">
            <a:extLst>
              <a:ext uri="{FF2B5EF4-FFF2-40B4-BE49-F238E27FC236}">
                <a16:creationId xmlns:a16="http://schemas.microsoft.com/office/drawing/2014/main" id="{F0B6347C-0C73-DF65-45CA-A27A491C4A6B}"/>
              </a:ext>
            </a:extLst>
          </p:cNvPr>
          <p:cNvSpPr/>
          <p:nvPr/>
        </p:nvSpPr>
        <p:spPr>
          <a:xfrm>
            <a:off x="10031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45" name="Google Shape;254;p21">
            <a:extLst>
              <a:ext uri="{FF2B5EF4-FFF2-40B4-BE49-F238E27FC236}">
                <a16:creationId xmlns:a16="http://schemas.microsoft.com/office/drawing/2014/main" id="{995C34D0-282D-45F6-2479-12A92E2D9333}"/>
              </a:ext>
            </a:extLst>
          </p:cNvPr>
          <p:cNvSpPr/>
          <p:nvPr/>
        </p:nvSpPr>
        <p:spPr>
          <a:xfrm>
            <a:off x="8375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" name="Google Shape;255;p21">
            <a:extLst>
              <a:ext uri="{FF2B5EF4-FFF2-40B4-BE49-F238E27FC236}">
                <a16:creationId xmlns:a16="http://schemas.microsoft.com/office/drawing/2014/main" id="{232CD940-2D2B-C3BD-423D-76661689B722}"/>
              </a:ext>
            </a:extLst>
          </p:cNvPr>
          <p:cNvSpPr/>
          <p:nvPr/>
        </p:nvSpPr>
        <p:spPr>
          <a:xfrm>
            <a:off x="8375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49" name="Google Shape;256;p21">
            <a:extLst>
              <a:ext uri="{FF2B5EF4-FFF2-40B4-BE49-F238E27FC236}">
                <a16:creationId xmlns:a16="http://schemas.microsoft.com/office/drawing/2014/main" id="{C646CE8F-B382-1690-FA69-1BFEDAC4E73D}"/>
              </a:ext>
            </a:extLst>
          </p:cNvPr>
          <p:cNvSpPr/>
          <p:nvPr/>
        </p:nvSpPr>
        <p:spPr>
          <a:xfrm>
            <a:off x="8773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1" name="Google Shape;257;p21">
            <a:extLst>
              <a:ext uri="{FF2B5EF4-FFF2-40B4-BE49-F238E27FC236}">
                <a16:creationId xmlns:a16="http://schemas.microsoft.com/office/drawing/2014/main" id="{D22B62AB-274B-C244-807E-30E0DF31CC4A}"/>
              </a:ext>
            </a:extLst>
          </p:cNvPr>
          <p:cNvSpPr/>
          <p:nvPr/>
        </p:nvSpPr>
        <p:spPr>
          <a:xfrm>
            <a:off x="8773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5" name="Google Shape;259;p21">
            <a:extLst>
              <a:ext uri="{FF2B5EF4-FFF2-40B4-BE49-F238E27FC236}">
                <a16:creationId xmlns:a16="http://schemas.microsoft.com/office/drawing/2014/main" id="{EA46D664-1E22-7C92-7A6A-8B60293E5A30}"/>
              </a:ext>
            </a:extLst>
          </p:cNvPr>
          <p:cNvSpPr/>
          <p:nvPr/>
        </p:nvSpPr>
        <p:spPr>
          <a:xfrm>
            <a:off x="9171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61" name="Google Shape;262;p21">
            <a:extLst>
              <a:ext uri="{FF2B5EF4-FFF2-40B4-BE49-F238E27FC236}">
                <a16:creationId xmlns:a16="http://schemas.microsoft.com/office/drawing/2014/main" id="{0B6CABC1-A995-AD51-AF37-D08E2031D77F}"/>
              </a:ext>
            </a:extLst>
          </p:cNvPr>
          <p:cNvSpPr/>
          <p:nvPr/>
        </p:nvSpPr>
        <p:spPr>
          <a:xfrm>
            <a:off x="9569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5</a:t>
            </a:r>
            <a:endParaRPr lang="en" sz="2400" dirty="0">
              <a:cs typeface="Calibri"/>
            </a:endParaRPr>
          </a:p>
        </p:txBody>
      </p:sp>
      <p:cxnSp>
        <p:nvCxnSpPr>
          <p:cNvPr id="257" name="Google Shape;264;p21">
            <a:extLst>
              <a:ext uri="{FF2B5EF4-FFF2-40B4-BE49-F238E27FC236}">
                <a16:creationId xmlns:a16="http://schemas.microsoft.com/office/drawing/2014/main" id="{A3BB1DCC-313D-BBDE-D048-EDEEB62C135B}"/>
              </a:ext>
            </a:extLst>
          </p:cNvPr>
          <p:cNvCxnSpPr/>
          <p:nvPr/>
        </p:nvCxnSpPr>
        <p:spPr>
          <a:xfrm>
            <a:off x="8574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65;p21">
            <a:extLst>
              <a:ext uri="{FF2B5EF4-FFF2-40B4-BE49-F238E27FC236}">
                <a16:creationId xmlns:a16="http://schemas.microsoft.com/office/drawing/2014/main" id="{BE9F4ECE-1061-603C-B81A-597B5A6C73BD}"/>
              </a:ext>
            </a:extLst>
          </p:cNvPr>
          <p:cNvCxnSpPr/>
          <p:nvPr/>
        </p:nvCxnSpPr>
        <p:spPr>
          <a:xfrm>
            <a:off x="8972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86;p21">
            <a:extLst>
              <a:ext uri="{FF2B5EF4-FFF2-40B4-BE49-F238E27FC236}">
                <a16:creationId xmlns:a16="http://schemas.microsoft.com/office/drawing/2014/main" id="{2D4ADAAD-9723-DB50-8B91-1F8DD7F20C32}"/>
              </a:ext>
            </a:extLst>
          </p:cNvPr>
          <p:cNvSpPr/>
          <p:nvPr/>
        </p:nvSpPr>
        <p:spPr>
          <a:xfrm>
            <a:off x="9967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7</a:t>
            </a:r>
            <a:endParaRPr lang="en" sz="2400" dirty="0">
              <a:cs typeface="Calibri"/>
            </a:endParaRPr>
          </a:p>
        </p:txBody>
      </p:sp>
      <p:sp>
        <p:nvSpPr>
          <p:cNvPr id="267" name="Google Shape;263;p21">
            <a:extLst>
              <a:ext uri="{FF2B5EF4-FFF2-40B4-BE49-F238E27FC236}">
                <a16:creationId xmlns:a16="http://schemas.microsoft.com/office/drawing/2014/main" id="{470F7A5F-A689-C357-6591-60E608C5DA5F}"/>
              </a:ext>
            </a:extLst>
          </p:cNvPr>
          <p:cNvSpPr/>
          <p:nvPr/>
        </p:nvSpPr>
        <p:spPr>
          <a:xfrm>
            <a:off x="9169904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2</a:t>
            </a:r>
          </a:p>
        </p:txBody>
      </p:sp>
      <p:sp>
        <p:nvSpPr>
          <p:cNvPr id="53" name="Google Shape;258;p21">
            <a:extLst>
              <a:ext uri="{FF2B5EF4-FFF2-40B4-BE49-F238E27FC236}">
                <a16:creationId xmlns:a16="http://schemas.microsoft.com/office/drawing/2014/main" id="{DAE0FAFC-DEAB-0AFB-6CBA-4CF89B5C5325}"/>
              </a:ext>
            </a:extLst>
          </p:cNvPr>
          <p:cNvSpPr/>
          <p:nvPr/>
        </p:nvSpPr>
        <p:spPr>
          <a:xfrm>
            <a:off x="9563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7" name="Google Shape;260;p21">
            <a:extLst>
              <a:ext uri="{FF2B5EF4-FFF2-40B4-BE49-F238E27FC236}">
                <a16:creationId xmlns:a16="http://schemas.microsoft.com/office/drawing/2014/main" id="{0475BE92-6585-2463-9B8E-2BD37E4BEABC}"/>
              </a:ext>
            </a:extLst>
          </p:cNvPr>
          <p:cNvSpPr/>
          <p:nvPr/>
        </p:nvSpPr>
        <p:spPr>
          <a:xfrm>
            <a:off x="9961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9" name="Google Shape;261;p21">
            <a:extLst>
              <a:ext uri="{FF2B5EF4-FFF2-40B4-BE49-F238E27FC236}">
                <a16:creationId xmlns:a16="http://schemas.microsoft.com/office/drawing/2014/main" id="{0A903334-EAEF-029F-D762-8D90BCBD1684}"/>
              </a:ext>
            </a:extLst>
          </p:cNvPr>
          <p:cNvSpPr/>
          <p:nvPr/>
        </p:nvSpPr>
        <p:spPr>
          <a:xfrm>
            <a:off x="10368911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63" name="Google Shape;263;p21">
            <a:extLst>
              <a:ext uri="{FF2B5EF4-FFF2-40B4-BE49-F238E27FC236}">
                <a16:creationId xmlns:a16="http://schemas.microsoft.com/office/drawing/2014/main" id="{FA610132-17C9-73DF-C706-50A16C1CBE11}"/>
              </a:ext>
            </a:extLst>
          </p:cNvPr>
          <p:cNvSpPr/>
          <p:nvPr/>
        </p:nvSpPr>
        <p:spPr>
          <a:xfrm>
            <a:off x="10757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3" name="Google Shape;267;p21">
            <a:extLst>
              <a:ext uri="{FF2B5EF4-FFF2-40B4-BE49-F238E27FC236}">
                <a16:creationId xmlns:a16="http://schemas.microsoft.com/office/drawing/2014/main" id="{CB854A71-24C4-8986-85A7-420625275FD0}"/>
              </a:ext>
            </a:extLst>
          </p:cNvPr>
          <p:cNvCxnSpPr/>
          <p:nvPr/>
        </p:nvCxnSpPr>
        <p:spPr>
          <a:xfrm>
            <a:off x="9768378" y="5787551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6;p21">
            <a:extLst>
              <a:ext uri="{FF2B5EF4-FFF2-40B4-BE49-F238E27FC236}">
                <a16:creationId xmlns:a16="http://schemas.microsoft.com/office/drawing/2014/main" id="{22791A7C-A450-7A8C-F5F4-3B9DC6DB2891}"/>
              </a:ext>
            </a:extLst>
          </p:cNvPr>
          <p:cNvCxnSpPr/>
          <p:nvPr/>
        </p:nvCxnSpPr>
        <p:spPr>
          <a:xfrm>
            <a:off x="9379503" y="5792113"/>
            <a:ext cx="406096" cy="60247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4057229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4360829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4360696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4360696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4360696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cxnSpLocks/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cxnSpLocks/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cxnSpLocks/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cxnSpLocks/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cxnSpLocks/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32878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35914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35912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35912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35912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" name="Google Shape;344;p24"/>
          <p:cNvCxnSpPr>
            <a:cxnSpLocks/>
            <a:stCxn id="323" idx="6"/>
            <a:endCxn id="322" idx="4"/>
          </p:cNvCxnSpPr>
          <p:nvPr/>
        </p:nvCxnSpPr>
        <p:spPr>
          <a:xfrm flipH="1">
            <a:off x="2048714" y="5000622"/>
            <a:ext cx="517758" cy="484768"/>
          </a:xfrm>
          <a:prstGeom prst="straightConnector1">
            <a:avLst/>
          </a:prstGeom>
          <a:noFill/>
          <a:ln w="603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5" name="Google Shape;345;p24"/>
          <p:cNvSpPr/>
          <p:nvPr/>
        </p:nvSpPr>
        <p:spPr>
          <a:xfrm>
            <a:off x="8023017" y="53304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46" name="Google Shape;346;p24"/>
          <p:cNvSpPr/>
          <p:nvPr/>
        </p:nvSpPr>
        <p:spPr>
          <a:xfrm>
            <a:off x="8446993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7" name="Google Shape;347;p24"/>
          <p:cNvSpPr/>
          <p:nvPr/>
        </p:nvSpPr>
        <p:spPr>
          <a:xfrm>
            <a:off x="8870959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8" name="Google Shape;348;p24"/>
          <p:cNvSpPr/>
          <p:nvPr/>
        </p:nvSpPr>
        <p:spPr>
          <a:xfrm>
            <a:off x="9294923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49" name="Google Shape;349;p24"/>
          <p:cNvSpPr/>
          <p:nvPr/>
        </p:nvSpPr>
        <p:spPr>
          <a:xfrm>
            <a:off x="9718888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50" name="Google Shape;350;p24"/>
          <p:cNvSpPr/>
          <p:nvPr/>
        </p:nvSpPr>
        <p:spPr>
          <a:xfrm>
            <a:off x="1014285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51" name="Google Shape;351;p24"/>
          <p:cNvSpPr/>
          <p:nvPr/>
        </p:nvSpPr>
        <p:spPr>
          <a:xfrm>
            <a:off x="86545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6,8</a:t>
            </a:r>
            <a:endParaRPr sz="2400" dirty="0"/>
          </a:p>
        </p:txBody>
      </p:sp>
      <p:sp>
        <p:nvSpPr>
          <p:cNvPr id="352" name="Google Shape;352;p24"/>
          <p:cNvSpPr/>
          <p:nvPr/>
        </p:nvSpPr>
        <p:spPr>
          <a:xfrm>
            <a:off x="8023027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53" name="Google Shape;353;p24"/>
          <p:cNvCxnSpPr>
            <a:stCxn id="345" idx="2"/>
            <a:endCxn id="352" idx="0"/>
          </p:cNvCxnSpPr>
          <p:nvPr/>
        </p:nvCxnSpPr>
        <p:spPr>
          <a:xfrm flipH="1">
            <a:off x="8235217" y="5634033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24"/>
          <p:cNvSpPr/>
          <p:nvPr/>
        </p:nvSpPr>
        <p:spPr>
          <a:xfrm>
            <a:off x="92861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55" name="Google Shape;355;p24"/>
          <p:cNvSpPr/>
          <p:nvPr/>
        </p:nvSpPr>
        <p:spPr>
          <a:xfrm>
            <a:off x="99177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4,6</a:t>
            </a:r>
            <a:endParaRPr lang="en" sz="2400" dirty="0">
              <a:cs typeface="Calibri"/>
            </a:endParaRPr>
          </a:p>
        </p:txBody>
      </p:sp>
      <p:cxnSp>
        <p:nvCxnSpPr>
          <p:cNvPr id="356" name="Google Shape;356;p24"/>
          <p:cNvCxnSpPr>
            <a:stCxn id="351" idx="2"/>
            <a:endCxn id="346" idx="0"/>
          </p:cNvCxnSpPr>
          <p:nvPr/>
        </p:nvCxnSpPr>
        <p:spPr>
          <a:xfrm>
            <a:off x="8965821" y="5638462"/>
            <a:ext cx="1828788" cy="61078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7" name="Google Shape;357;p24"/>
          <p:cNvCxnSpPr>
            <a:stCxn id="354" idx="2"/>
            <a:endCxn id="347" idx="0"/>
          </p:cNvCxnSpPr>
          <p:nvPr/>
        </p:nvCxnSpPr>
        <p:spPr>
          <a:xfrm flipH="1">
            <a:off x="9082784" y="5633900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8" name="Google Shape;358;p24"/>
          <p:cNvCxnSpPr>
            <a:stCxn id="355" idx="2"/>
            <a:endCxn id="359" idx="0"/>
          </p:cNvCxnSpPr>
          <p:nvPr/>
        </p:nvCxnSpPr>
        <p:spPr>
          <a:xfrm flipH="1">
            <a:off x="9925690" y="5633900"/>
            <a:ext cx="312456" cy="6153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9" name="Google Shape;359;p24"/>
          <p:cNvSpPr/>
          <p:nvPr/>
        </p:nvSpPr>
        <p:spPr>
          <a:xfrm>
            <a:off x="1056239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60" name="Google Shape;360;p24"/>
          <p:cNvSpPr/>
          <p:nvPr/>
        </p:nvSpPr>
        <p:spPr>
          <a:xfrm>
            <a:off x="10986356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&quot;No&quot; Symbol 1">
            <a:extLst>
              <a:ext uri="{FF2B5EF4-FFF2-40B4-BE49-F238E27FC236}">
                <a16:creationId xmlns:a16="http://schemas.microsoft.com/office/drawing/2014/main" id="{099D006B-88E5-725D-6CF4-6F0B75FE8F78}"/>
              </a:ext>
            </a:extLst>
          </p:cNvPr>
          <p:cNvSpPr/>
          <p:nvPr/>
        </p:nvSpPr>
        <p:spPr>
          <a:xfrm>
            <a:off x="7411881" y="3341888"/>
            <a:ext cx="3702204" cy="1134211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65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Design Alternatives:</a:t>
            </a:r>
            <a:br>
              <a:rPr lang="en" dirty="0"/>
            </a:br>
            <a:r>
              <a:rPr lang="en" dirty="0"/>
              <a:t>Log Structured CSR Variants</a:t>
            </a:r>
            <a:endParaRPr dirty="0"/>
          </a:p>
        </p:txBody>
      </p:sp>
      <p:sp>
        <p:nvSpPr>
          <p:cNvPr id="368" name="Google Shape;368;p2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dirty="0"/>
              <a:t>Vertex and Edge Handle Alternatives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Locking (separate lock array)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Values for Locking (locks steal bits from IDs)</a:t>
            </a:r>
            <a:endParaRPr sz="2133" dirty="0"/>
          </a:p>
          <a:p>
            <a:pPr marL="0" indent="0">
              <a:spcBef>
                <a:spcPts val="1600"/>
              </a:spcBef>
              <a:buNone/>
            </a:pPr>
            <a:r>
              <a:rPr lang="en" sz="2133" dirty="0"/>
              <a:t>Representing Properties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Properties (properties in separate arrays)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Edge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Node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both Packed Properties </a:t>
            </a:r>
          </a:p>
          <a:p>
            <a:pPr indent="-440256">
              <a:buSzPts val="1600"/>
            </a:pPr>
            <a:r>
              <a:rPr lang="en" sz="2133" dirty="0"/>
              <a:t>PANDO: properties in DKV store (e.g. </a:t>
            </a:r>
            <a:r>
              <a:rPr lang="en-US" sz="2133" dirty="0"/>
              <a:t>M</a:t>
            </a:r>
            <a:r>
              <a:rPr lang="en" sz="2133" dirty="0" err="1"/>
              <a:t>emcached</a:t>
            </a:r>
            <a:r>
              <a:rPr lang="en" sz="2133" dirty="0"/>
              <a:t>)</a:t>
            </a:r>
          </a:p>
          <a:p>
            <a:pPr indent="-440256">
              <a:buSzPts val="1600"/>
            </a:pPr>
            <a:r>
              <a:rPr lang="en" sz="2133" i="1" dirty="0"/>
              <a:t>Hypothesis: best representation depends on level of heterogeneity</a:t>
            </a:r>
          </a:p>
        </p:txBody>
      </p:sp>
      <p:sp>
        <p:nvSpPr>
          <p:cNvPr id="369" name="Google Shape;369;p25"/>
          <p:cNvSpPr txBox="1"/>
          <p:nvPr/>
        </p:nvSpPr>
        <p:spPr>
          <a:xfrm>
            <a:off x="8739500" y="525001"/>
            <a:ext cx="2946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Benchmarking Variants shows how Packing Data within the CSR representation performs.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"/>
          <p:cNvSpPr txBox="1">
            <a:spLocks noGrp="1"/>
          </p:cNvSpPr>
          <p:nvPr>
            <p:ph type="body" idx="1"/>
          </p:nvPr>
        </p:nvSpPr>
        <p:spPr>
          <a:xfrm>
            <a:off x="815600" y="1134400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133" dirty="0"/>
              <a:t>Workloads: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Single-Source Shortest Path (BFS)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Jaccard Similarity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Underlying Structure: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Morph Graph (Galois’ Resident </a:t>
            </a:r>
            <a:r>
              <a:rPr lang="en" sz="2133" dirty="0" err="1"/>
              <a:t>EdgeList</a:t>
            </a:r>
            <a:r>
              <a:rPr lang="en" sz="2133" dirty="0"/>
              <a:t>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Regular CSR -&gt; recomputed on each edit 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Log Structured CSR variants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Update intensity: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No Edits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n/8 of the Graph ingested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Metrics of Interest: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Total Cycles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Editing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on Workload</a:t>
            </a:r>
            <a:endParaRPr sz="2133" dirty="0"/>
          </a:p>
          <a:p>
            <a:pPr lvl="1" indent="-440256">
              <a:lnSpc>
                <a:spcPct val="100000"/>
              </a:lnSpc>
              <a:spcBef>
                <a:spcPts val="0"/>
              </a:spcBef>
              <a:buSzPts val="1600"/>
            </a:pPr>
            <a:r>
              <a:rPr lang="en" sz="2133" dirty="0"/>
              <a:t>Micro-arch counters collected will be on auxiliary slides</a:t>
            </a:r>
            <a:endParaRPr sz="2133" dirty="0"/>
          </a:p>
        </p:txBody>
      </p:sp>
      <p:sp>
        <p:nvSpPr>
          <p:cNvPr id="375" name="Google Shape;375;p2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Methodology</a:t>
            </a:r>
            <a:endParaRPr dirty="0"/>
          </a:p>
        </p:txBody>
      </p:sp>
      <p:sp>
        <p:nvSpPr>
          <p:cNvPr id="2" name="Google Shape;374;p26">
            <a:extLst>
              <a:ext uri="{FF2B5EF4-FFF2-40B4-BE49-F238E27FC236}">
                <a16:creationId xmlns:a16="http://schemas.microsoft.com/office/drawing/2014/main" id="{5E744EF8-535C-9742-300D-E5D08CD56AEE}"/>
              </a:ext>
            </a:extLst>
          </p:cNvPr>
          <p:cNvSpPr txBox="1">
            <a:spLocks/>
          </p:cNvSpPr>
          <p:nvPr/>
        </p:nvSpPr>
        <p:spPr>
          <a:xfrm>
            <a:off x="6372624" y="1234615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Sequential only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Hardware</a:t>
            </a: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14 Core 2.90 GHz Intel(R) Xeon(R) CPU E5-2680 v4</a:t>
            </a:r>
            <a:endParaRPr lang="en-US" dirty="0">
              <a:ea typeface="+mn-lt"/>
              <a:cs typeface="+mn-lt"/>
            </a:endParaRP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Frequency scaling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SMT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L1d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L1i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L2 250KiB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L3 35 MiB Unified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 NUMA Node</a:t>
            </a:r>
            <a:endParaRPr lang="en-US" dirty="0"/>
          </a:p>
          <a:p>
            <a:pPr marL="608965" indent="-440055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/>
              </a:rPr>
              <a:t>GCC (G++) 9.4.0</a:t>
            </a:r>
          </a:p>
          <a:p>
            <a:pPr marL="1218565" lvl="1" indent="-42291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1700" dirty="0">
                <a:cs typeface="Calibri"/>
              </a:rPr>
              <a:t>O2</a:t>
            </a:r>
          </a:p>
          <a:p>
            <a:pPr marL="168910" indent="0">
              <a:lnSpc>
                <a:spcPct val="100000"/>
              </a:lnSpc>
              <a:spcBef>
                <a:spcPts val="533"/>
              </a:spcBef>
              <a:buSzPts val="1600"/>
              <a:buNone/>
            </a:pPr>
            <a:r>
              <a:rPr lang="en-US" sz="2100" dirty="0"/>
              <a:t>Inputs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Yelp: </a:t>
            </a:r>
            <a:r>
              <a:rPr lang="en-US" sz="2100" dirty="0">
                <a:ea typeface="+mn-lt"/>
                <a:cs typeface="+mn-lt"/>
              </a:rPr>
              <a:t>13954819 edges, 716847 nodes</a:t>
            </a: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 err="1">
                <a:cs typeface="Calibri" panose="020F0502020204030204"/>
              </a:rPr>
              <a:t>Citeseer</a:t>
            </a:r>
            <a:r>
              <a:rPr lang="en-US" sz="2100" dirty="0">
                <a:cs typeface="Calibri" panose="020F0502020204030204"/>
              </a:rPr>
              <a:t>: </a:t>
            </a:r>
            <a:r>
              <a:rPr lang="en-US" sz="2100" dirty="0">
                <a:ea typeface="+mn-lt"/>
                <a:cs typeface="+mn-lt"/>
              </a:rPr>
              <a:t>4676 edges, 3326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Cora: </a:t>
            </a:r>
            <a:r>
              <a:rPr lang="en-US" sz="2100" dirty="0">
                <a:ea typeface="+mn-lt"/>
                <a:cs typeface="+mn-lt"/>
              </a:rPr>
              <a:t>5278 edges, 2708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endParaRPr lang="en-US" sz="2100" dirty="0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endParaRPr lang="en-US" sz="2133"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an Edge</a:t>
            </a:r>
            <a:endParaRPr/>
          </a:p>
        </p:txBody>
      </p:sp>
      <p:sp>
        <p:nvSpPr>
          <p:cNvPr id="429" name="Google Shape;429;p28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Edge (Shown by black interior)</a:t>
            </a:r>
            <a:endParaRPr sz="2133"/>
          </a:p>
        </p:txBody>
      </p:sp>
      <p:sp>
        <p:nvSpPr>
          <p:cNvPr id="430" name="Google Shape;430;p28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31" name="Google Shape;431;p28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32" name="Google Shape;432;p28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33" name="Google Shape;433;p28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34" name="Google Shape;434;p28"/>
          <p:cNvCxnSpPr>
            <a:stCxn id="431" idx="0"/>
            <a:endCxn id="430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28"/>
          <p:cNvCxnSpPr>
            <a:stCxn id="431" idx="6"/>
            <a:endCxn id="432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28"/>
          <p:cNvCxnSpPr>
            <a:stCxn id="430" idx="4"/>
            <a:endCxn id="433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37" name="Google Shape;437;p28"/>
          <p:cNvCxnSpPr>
            <a:stCxn id="433" idx="2"/>
            <a:endCxn id="431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28"/>
          <p:cNvCxnSpPr>
            <a:stCxn id="432" idx="0"/>
            <a:endCxn id="430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9" name="Google Shape;439;p28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40" name="Google Shape;440;p28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41" name="Google Shape;441;p28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2" name="Google Shape;442;p28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3" name="Google Shape;443;p28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44" name="Google Shape;444;p28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5" name="Google Shape;445;p28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46" name="Google Shape;446;p28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47" name="Google Shape;447;p28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48" name="Google Shape;448;p28"/>
          <p:cNvCxnSpPr>
            <a:stCxn id="440" idx="2"/>
            <a:endCxn id="447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9" name="Google Shape;449;p28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50" name="Google Shape;450;p28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51" name="Google Shape;451;p28"/>
          <p:cNvCxnSpPr>
            <a:stCxn id="446" idx="2"/>
            <a:endCxn id="441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2" name="Google Shape;452;p28"/>
          <p:cNvCxnSpPr>
            <a:stCxn id="449" idx="2"/>
            <a:endCxn id="442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3" name="Google Shape;453;p28"/>
          <p:cNvCxnSpPr>
            <a:stCxn id="450" idx="2"/>
            <a:endCxn id="444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4" name="Google Shape;454;p28"/>
          <p:cNvSpPr/>
          <p:nvPr/>
        </p:nvSpPr>
        <p:spPr>
          <a:xfrm>
            <a:off x="8124617" y="4745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55" name="Google Shape;455;p28"/>
          <p:cNvSpPr/>
          <p:nvPr/>
        </p:nvSpPr>
        <p:spPr>
          <a:xfrm>
            <a:off x="8548593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6" name="Google Shape;456;p28"/>
          <p:cNvSpPr/>
          <p:nvPr/>
        </p:nvSpPr>
        <p:spPr>
          <a:xfrm>
            <a:off x="8972559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7" name="Google Shape;457;p28"/>
          <p:cNvSpPr/>
          <p:nvPr/>
        </p:nvSpPr>
        <p:spPr>
          <a:xfrm>
            <a:off x="9396523" y="5682267"/>
            <a:ext cx="4240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1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58" name="Google Shape;458;p28"/>
          <p:cNvSpPr/>
          <p:nvPr/>
        </p:nvSpPr>
        <p:spPr>
          <a:xfrm>
            <a:off x="9820488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9" name="Google Shape;459;p28"/>
          <p:cNvSpPr/>
          <p:nvPr/>
        </p:nvSpPr>
        <p:spPr>
          <a:xfrm>
            <a:off x="10244452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60" name="Google Shape;460;p28"/>
          <p:cNvSpPr/>
          <p:nvPr/>
        </p:nvSpPr>
        <p:spPr>
          <a:xfrm>
            <a:off x="87561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61" name="Google Shape;461;p28"/>
          <p:cNvSpPr/>
          <p:nvPr/>
        </p:nvSpPr>
        <p:spPr>
          <a:xfrm>
            <a:off x="8124627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62" name="Google Shape;462;p28"/>
          <p:cNvCxnSpPr>
            <a:stCxn id="454" idx="2"/>
            <a:endCxn id="461" idx="0"/>
          </p:cNvCxnSpPr>
          <p:nvPr/>
        </p:nvCxnSpPr>
        <p:spPr>
          <a:xfrm flipH="1">
            <a:off x="8336817" y="5048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Google Shape;463;p28"/>
          <p:cNvSpPr/>
          <p:nvPr/>
        </p:nvSpPr>
        <p:spPr>
          <a:xfrm>
            <a:off x="93877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64" name="Google Shape;464;p28"/>
          <p:cNvSpPr/>
          <p:nvPr/>
        </p:nvSpPr>
        <p:spPr>
          <a:xfrm>
            <a:off x="100193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65" name="Google Shape;465;p28"/>
          <p:cNvCxnSpPr>
            <a:stCxn id="460" idx="2"/>
            <a:endCxn id="455" idx="0"/>
          </p:cNvCxnSpPr>
          <p:nvPr/>
        </p:nvCxnSpPr>
        <p:spPr>
          <a:xfrm flipH="1">
            <a:off x="8760784" y="5048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6" name="Google Shape;466;p28"/>
          <p:cNvCxnSpPr>
            <a:stCxn id="463" idx="2"/>
            <a:endCxn id="456" idx="0"/>
          </p:cNvCxnSpPr>
          <p:nvPr/>
        </p:nvCxnSpPr>
        <p:spPr>
          <a:xfrm flipH="1">
            <a:off x="9184384" y="5048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" name="Google Shape;467;p28"/>
          <p:cNvCxnSpPr>
            <a:stCxn id="464" idx="2"/>
            <a:endCxn id="458" idx="0"/>
          </p:cNvCxnSpPr>
          <p:nvPr/>
        </p:nvCxnSpPr>
        <p:spPr>
          <a:xfrm flipH="1">
            <a:off x="10032384" y="5048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8" name="Google Shape;468;p28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93852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The edge will still be traversed, just ignored</a:t>
            </a:r>
            <a:endParaRPr sz="2133"/>
          </a:p>
        </p:txBody>
      </p:sp>
      <p:sp>
        <p:nvSpPr>
          <p:cNvPr id="469" name="Google Shape;469;p28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 Node</a:t>
            </a:r>
            <a:endParaRPr/>
          </a:p>
        </p:txBody>
      </p:sp>
      <p:sp>
        <p:nvSpPr>
          <p:cNvPr id="475" name="Google Shape;475;p29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Node (Shown by black interior)</a:t>
            </a:r>
            <a:endParaRPr sz="2133"/>
          </a:p>
        </p:txBody>
      </p:sp>
      <p:sp>
        <p:nvSpPr>
          <p:cNvPr id="476" name="Google Shape;476;p29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7" name="Google Shape;477;p29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78" name="Google Shape;478;p29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79" name="Google Shape;479;p29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80" name="Google Shape;480;p29"/>
          <p:cNvCxnSpPr>
            <a:stCxn id="477" idx="0"/>
            <a:endCxn id="476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29"/>
          <p:cNvCxnSpPr>
            <a:stCxn id="477" idx="6"/>
            <a:endCxn id="478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29"/>
          <p:cNvCxnSpPr>
            <a:stCxn id="476" idx="4"/>
            <a:endCxn id="479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83" name="Google Shape;483;p29"/>
          <p:cNvCxnSpPr>
            <a:stCxn id="479" idx="2"/>
            <a:endCxn id="477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29"/>
          <p:cNvCxnSpPr>
            <a:stCxn id="478" idx="0"/>
            <a:endCxn id="476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5" name="Google Shape;485;p29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6" name="Google Shape;486;p29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87" name="Google Shape;487;p29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8" name="Google Shape;488;p29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9" name="Google Shape;489;p29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90" name="Google Shape;490;p29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91" name="Google Shape;491;p29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92" name="Google Shape;492;p29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93" name="Google Shape;493;p29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94" name="Google Shape;494;p29"/>
          <p:cNvCxnSpPr>
            <a:stCxn id="486" idx="2"/>
            <a:endCxn id="493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5" name="Google Shape;495;p29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96" name="Google Shape;496;p29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97" name="Google Shape;497;p29"/>
          <p:cNvCxnSpPr>
            <a:stCxn id="492" idx="2"/>
            <a:endCxn id="487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29"/>
          <p:cNvCxnSpPr>
            <a:stCxn id="495" idx="2"/>
            <a:endCxn id="488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9" name="Google Shape;499;p29"/>
          <p:cNvCxnSpPr>
            <a:stCxn id="496" idx="2"/>
            <a:endCxn id="490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0" name="Google Shape;500;p29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69404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Edges sourced at 2 are now unreachable</a:t>
            </a:r>
            <a:endParaRPr sz="2133"/>
          </a:p>
          <a:p>
            <a:pPr indent="-440256">
              <a:buSzPts val="1600"/>
            </a:pPr>
            <a:r>
              <a:rPr lang="en" sz="2133"/>
              <a:t>Edges traversals with a destination of 2 must check</a:t>
            </a:r>
            <a:endParaRPr sz="2133"/>
          </a:p>
        </p:txBody>
      </p:sp>
      <p:sp>
        <p:nvSpPr>
          <p:cNvPr id="501" name="Google Shape;501;p29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2" name="Google Shape;502;p29"/>
          <p:cNvSpPr/>
          <p:nvPr/>
        </p:nvSpPr>
        <p:spPr>
          <a:xfrm>
            <a:off x="8048251" y="4727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503" name="Google Shape;503;p29"/>
          <p:cNvSpPr/>
          <p:nvPr/>
        </p:nvSpPr>
        <p:spPr>
          <a:xfrm>
            <a:off x="8472227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4" name="Google Shape;504;p29"/>
          <p:cNvSpPr/>
          <p:nvPr/>
        </p:nvSpPr>
        <p:spPr>
          <a:xfrm>
            <a:off x="8896192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5" name="Google Shape;505;p29"/>
          <p:cNvSpPr/>
          <p:nvPr/>
        </p:nvSpPr>
        <p:spPr>
          <a:xfrm>
            <a:off x="9320156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06" name="Google Shape;506;p29"/>
          <p:cNvSpPr/>
          <p:nvPr/>
        </p:nvSpPr>
        <p:spPr>
          <a:xfrm>
            <a:off x="9744121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7" name="Google Shape;507;p29"/>
          <p:cNvSpPr/>
          <p:nvPr/>
        </p:nvSpPr>
        <p:spPr>
          <a:xfrm>
            <a:off x="10168085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508" name="Google Shape;508;p29"/>
          <p:cNvSpPr/>
          <p:nvPr/>
        </p:nvSpPr>
        <p:spPr>
          <a:xfrm>
            <a:off x="86798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509" name="Google Shape;509;p29"/>
          <p:cNvSpPr/>
          <p:nvPr/>
        </p:nvSpPr>
        <p:spPr>
          <a:xfrm>
            <a:off x="8048260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510" name="Google Shape;510;p29"/>
          <p:cNvCxnSpPr>
            <a:stCxn id="502" idx="2"/>
            <a:endCxn id="509" idx="0"/>
          </p:cNvCxnSpPr>
          <p:nvPr/>
        </p:nvCxnSpPr>
        <p:spPr>
          <a:xfrm flipH="1">
            <a:off x="8260451" y="5030667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" name="Google Shape;511;p29"/>
          <p:cNvSpPr/>
          <p:nvPr/>
        </p:nvSpPr>
        <p:spPr>
          <a:xfrm>
            <a:off x="9311417" y="4726933"/>
            <a:ext cx="6316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2,4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12" name="Google Shape;512;p29"/>
          <p:cNvSpPr/>
          <p:nvPr/>
        </p:nvSpPr>
        <p:spPr>
          <a:xfrm>
            <a:off x="99430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513" name="Google Shape;513;p29"/>
          <p:cNvCxnSpPr>
            <a:stCxn id="508" idx="2"/>
            <a:endCxn id="503" idx="0"/>
          </p:cNvCxnSpPr>
          <p:nvPr/>
        </p:nvCxnSpPr>
        <p:spPr>
          <a:xfrm flipH="1">
            <a:off x="8684417" y="5030533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4" name="Google Shape;514;p29"/>
          <p:cNvCxnSpPr>
            <a:stCxn id="511" idx="2"/>
            <a:endCxn id="504" idx="0"/>
          </p:cNvCxnSpPr>
          <p:nvPr/>
        </p:nvCxnSpPr>
        <p:spPr>
          <a:xfrm flipH="1">
            <a:off x="9108017" y="5030533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5" name="Google Shape;515;p29"/>
          <p:cNvCxnSpPr>
            <a:stCxn id="512" idx="2"/>
            <a:endCxn id="506" idx="0"/>
          </p:cNvCxnSpPr>
          <p:nvPr/>
        </p:nvCxnSpPr>
        <p:spPr>
          <a:xfrm flipH="1">
            <a:off x="9956017" y="5030533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Aside about Labeled Properties</a:t>
            </a:r>
            <a:endParaRPr/>
          </a:p>
        </p:txBody>
      </p:sp>
      <p:sp>
        <p:nvSpPr>
          <p:cNvPr id="521" name="Google Shape;521;p3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Properties for nodes are keyed using their index in the Vertex array Properties for edges are keyed by using both the source index and destination index.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This is preserved in our semantics assuming no duplicate edges.</a:t>
            </a:r>
            <a:endParaRPr sz="2133" dirty="0"/>
          </a:p>
        </p:txBody>
      </p:sp>
      <p:sp>
        <p:nvSpPr>
          <p:cNvPr id="522" name="Google Shape;522;p30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CSR can easily query a labeled property Key-Value Store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412C4C-D67C-34B9-2C05-967D48AB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360" y="1690689"/>
            <a:ext cx="4880033" cy="32570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473BBD-AD07-3074-21F2-F42F092B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PANDO Compiler Toolchain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A791B1-71AA-7BBC-D0AD-7DD32B1C6157}"/>
              </a:ext>
            </a:extLst>
          </p:cNvPr>
          <p:cNvSpPr txBox="1"/>
          <p:nvPr/>
        </p:nvSpPr>
        <p:spPr>
          <a:xfrm>
            <a:off x="1050949" y="2026570"/>
            <a:ext cx="367684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Galois programming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Parallel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Concurrent 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LLVM-based backend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CPU binaries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S2S </a:t>
            </a:r>
            <a:r>
              <a:rPr lang="en-US" dirty="0">
                <a:sym typeface="Wingdings" pitchFamily="2" charset="2"/>
              </a:rPr>
              <a:t> CUDA, </a:t>
            </a:r>
            <a:r>
              <a:rPr lang="en-US" dirty="0" err="1">
                <a:sym typeface="Wingdings" pitchFamily="2" charset="2"/>
              </a:rPr>
              <a:t>ROCm</a:t>
            </a:r>
            <a:r>
              <a:rPr lang="en-US" dirty="0">
                <a:sym typeface="Wingdings" pitchFamily="2" charset="2"/>
              </a:rPr>
              <a:t>, OpenCL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BSP+MPI execution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Multiple Layers of Compilers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IrGL</a:t>
            </a:r>
            <a:r>
              <a:rPr lang="en-US" dirty="0">
                <a:sym typeface="Wingdings" pitchFamily="2" charset="2"/>
              </a:rPr>
              <a:t>: Galois-&gt;Accelerators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Abelian: Galois-&gt;BSP+CUSP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744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/>
              <a:t>Hello graph </a:t>
            </a:r>
            <a:r>
              <a:rPr lang="en-US"/>
              <a:t>Galois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799" y="1600201"/>
            <a:ext cx="7459213" cy="4756149"/>
          </a:xfr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Galois.h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“Galois/Graphs/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LCGraph.h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Data { 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value;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float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f; 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LC_CSR_Graph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Data,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&gt; Graph;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GraphNode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Node;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Graph graph;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P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operator()(Node n,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UserContext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&lt;Node&gt;&amp;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ctx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graph.getData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(n).value +=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main(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argc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,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char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**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graph.structureFromGraph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[1]);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for_each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graph.begin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graph.end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P());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chemeClr val="tx1"/>
                </a:solidFill>
                <a:latin typeface="Monaco"/>
                <a:cs typeface="Monaco"/>
              </a:rPr>
              <a:t>return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E8E1C287-65B3-4F87-9126-6322B4D60B7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518495" y="2750881"/>
            <a:ext cx="1728383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Data structure</a:t>
            </a:r>
          </a:p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Declarations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582585" y="5428639"/>
            <a:ext cx="160020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Galois Iterator</a:t>
            </a:r>
          </a:p>
        </p:txBody>
      </p:sp>
      <p:cxnSp>
        <p:nvCxnSpPr>
          <p:cNvPr id="13" name="Straight Arrow Connector 12"/>
          <p:cNvCxnSpPr>
            <a:stCxn id="6" idx="1"/>
          </p:cNvCxnSpPr>
          <p:nvPr/>
        </p:nvCxnSpPr>
        <p:spPr>
          <a:xfrm flipH="1">
            <a:off x="6934200" y="2979481"/>
            <a:ext cx="1584294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1"/>
          </p:cNvCxnSpPr>
          <p:nvPr/>
        </p:nvCxnSpPr>
        <p:spPr>
          <a:xfrm flipH="1">
            <a:off x="6781801" y="5657239"/>
            <a:ext cx="180078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8815955" y="3928744"/>
            <a:ext cx="113346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Operator</a:t>
            </a:r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7239001" y="4157344"/>
            <a:ext cx="157695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83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6D25-3330-BF41-93F3-46B3BAB6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Gluon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BF29F-0C82-6540-87D6-6D686A2FA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58987"/>
            <a:ext cx="9017325" cy="4403600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Gluon[PLDI’18] provides efficient high level bulk synchronous API for synchronization:</a:t>
            </a:r>
          </a:p>
          <a:p>
            <a:pPr lvl="1">
              <a:spcBef>
                <a:spcPts val="200"/>
              </a:spcBef>
            </a:pPr>
            <a:r>
              <a:rPr lang="en-US" sz="2200" dirty="0">
                <a:solidFill>
                  <a:schemeClr val="tx1"/>
                </a:solidFill>
              </a:rPr>
              <a:t>A communication substrate to build distributed and </a:t>
            </a:r>
            <a:r>
              <a:rPr lang="en" sz="2200" dirty="0">
                <a:solidFill>
                  <a:schemeClr val="tx1"/>
                </a:solidFill>
                <a:cs typeface="Calibri"/>
              </a:rPr>
              <a:t>heterogeneous graph analytics systems</a:t>
            </a:r>
          </a:p>
          <a:p>
            <a:pPr lvl="1">
              <a:spcBef>
                <a:spcPts val="200"/>
              </a:spcBef>
            </a:pPr>
            <a:r>
              <a:rPr lang="en" sz="2200" dirty="0">
                <a:solidFill>
                  <a:schemeClr val="tx1"/>
                </a:solidFill>
                <a:cs typeface="Calibri"/>
              </a:rPr>
              <a:t>Provides: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Graph </a:t>
            </a:r>
            <a:r>
              <a:rPr lang="en" sz="2000" dirty="0" err="1">
                <a:solidFill>
                  <a:schemeClr val="tx1"/>
                </a:solidFill>
                <a:cs typeface="Calibri"/>
              </a:rPr>
              <a:t>partitioner</a:t>
            </a:r>
            <a:r>
              <a:rPr lang="en" sz="2000" dirty="0">
                <a:solidFill>
                  <a:schemeClr val="tx1"/>
                </a:solidFill>
                <a:cs typeface="Calibri"/>
              </a:rPr>
              <a:t> (Edge-cuts and Vertex-cuts)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Communication-optimized runtime: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Exploits partitioning structural invariants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Avoids sending </a:t>
            </a:r>
            <a:r>
              <a:rPr lang="en-US" sz="1800" dirty="0">
                <a:solidFill>
                  <a:schemeClr val="tx1"/>
                </a:solidFill>
                <a:cs typeface="Calibri"/>
              </a:rPr>
              <a:t>unnecessary meta-data</a:t>
            </a:r>
            <a:endParaRPr lang="en" sz="1800" dirty="0">
              <a:solidFill>
                <a:schemeClr val="tx1"/>
              </a:solidFill>
              <a:cs typeface="Calibri"/>
            </a:endParaRPr>
          </a:p>
          <a:p>
            <a:pPr lvl="3">
              <a:spcBef>
                <a:spcPts val="200"/>
              </a:spcBef>
            </a:pPr>
            <a:endParaRPr lang="en-US" sz="1800" dirty="0">
              <a:solidFill>
                <a:schemeClr val="tx1"/>
              </a:solidFill>
            </a:endParaRPr>
          </a:p>
          <a:p>
            <a:pPr>
              <a:spcBef>
                <a:spcPts val="300"/>
              </a:spcBef>
            </a:pPr>
            <a:r>
              <a:rPr lang="en-US" sz="2400" dirty="0">
                <a:solidFill>
                  <a:schemeClr val="tx1"/>
                </a:solidFill>
              </a:rPr>
              <a:t>Abelian required: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To insert Gluon API calls for distributed execution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Provide information to exploit Gluon optimization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80B520-FAE0-9D4C-96F0-2CAFF3BC2FB7}"/>
              </a:ext>
            </a:extLst>
          </p:cNvPr>
          <p:cNvGrpSpPr/>
          <p:nvPr/>
        </p:nvGrpSpPr>
        <p:grpSpPr>
          <a:xfrm>
            <a:off x="7488919" y="2929391"/>
            <a:ext cx="4440234" cy="3360370"/>
            <a:chOff x="7182271" y="3008085"/>
            <a:chExt cx="4440234" cy="3360370"/>
          </a:xfrm>
        </p:grpSpPr>
        <p:sp>
          <p:nvSpPr>
            <p:cNvPr id="4" name="Shape 88">
              <a:extLst>
                <a:ext uri="{FF2B5EF4-FFF2-40B4-BE49-F238E27FC236}">
                  <a16:creationId xmlns:a16="http://schemas.microsoft.com/office/drawing/2014/main" id="{E59C0F21-D742-B341-A748-AA64FFB7B8E8}"/>
                </a:ext>
              </a:extLst>
            </p:cNvPr>
            <p:cNvSpPr txBox="1">
              <a:spLocks/>
            </p:cNvSpPr>
            <p:nvPr/>
          </p:nvSpPr>
          <p:spPr>
            <a:xfrm>
              <a:off x="10038119" y="5270904"/>
              <a:ext cx="1584386" cy="1097551"/>
            </a:xfrm>
            <a:prstGeom prst="rect">
              <a:avLst/>
            </a:prstGeom>
          </p:spPr>
          <p:txBody>
            <a:bodyPr spcFirstLastPara="1" vert="horz" wrap="square" lIns="91425" tIns="91425" rIns="91425" bIns="91425" rtlCol="0" anchor="t" anchorCtr="0">
              <a:noAutofit/>
            </a:bodyPr>
            <a:lstStyle>
              <a:lvl1pPr marL="68580" indent="-68580" algn="l" defTabSz="685800" rtl="0" eaLnBrk="1" latinLnBrk="0" hangingPunct="1">
                <a:lnSpc>
                  <a:spcPct val="90000"/>
                </a:lnSpc>
                <a:spcBef>
                  <a:spcPts val="900"/>
                </a:spcBef>
                <a:spcAft>
                  <a:spcPts val="15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15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8803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2519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56235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69951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8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9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1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2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Galois [SoSP’13]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Ligra</a:t>
              </a:r>
              <a:r>
                <a:rPr lang="en-US" sz="1400" dirty="0">
                  <a:cs typeface="Calibri"/>
                </a:rPr>
                <a:t> [PPoPP’13]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IrGL</a:t>
              </a:r>
              <a:r>
                <a:rPr lang="en-US" sz="1400" dirty="0">
                  <a:cs typeface="Calibri"/>
                </a:rPr>
                <a:t> [OOPSLA’16]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LCI [IPDPS’18]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endParaRPr lang="en-US" sz="1400" dirty="0">
                <a:cs typeface="Calibri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73B142A-01A9-7849-9149-96A76410A04C}"/>
                </a:ext>
              </a:extLst>
            </p:cNvPr>
            <p:cNvSpPr/>
            <p:nvPr/>
          </p:nvSpPr>
          <p:spPr>
            <a:xfrm>
              <a:off x="9501096" y="3008085"/>
              <a:ext cx="2121409" cy="90238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GPU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DC722CA-DD5E-9441-A843-F7F64FF5C6B7}"/>
                </a:ext>
              </a:extLst>
            </p:cNvPr>
            <p:cNvSpPr/>
            <p:nvPr/>
          </p:nvSpPr>
          <p:spPr>
            <a:xfrm>
              <a:off x="9501096" y="4035288"/>
              <a:ext cx="2121409" cy="10673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16F00FB-658D-4F41-9A7E-0F91FCA4F212}"/>
                </a:ext>
              </a:extLst>
            </p:cNvPr>
            <p:cNvSpPr/>
            <p:nvPr/>
          </p:nvSpPr>
          <p:spPr>
            <a:xfrm>
              <a:off x="9621799" y="3267111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IrGL</a:t>
              </a:r>
              <a:r>
                <a:rPr lang="en-US" sz="1200" dirty="0">
                  <a:solidFill>
                    <a:schemeClr val="tx1"/>
                  </a:solidFill>
                </a:rPr>
                <a:t>/CUDA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5BE808-4CAE-D747-9802-D7C1CB306404}"/>
                </a:ext>
              </a:extLst>
            </p:cNvPr>
            <p:cNvSpPr/>
            <p:nvPr/>
          </p:nvSpPr>
          <p:spPr>
            <a:xfrm>
              <a:off x="9618038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8778DB7-2AFE-A44E-B62C-6977362D9418}"/>
                </a:ext>
              </a:extLst>
            </p:cNvPr>
            <p:cNvSpPr/>
            <p:nvPr/>
          </p:nvSpPr>
          <p:spPr>
            <a:xfrm>
              <a:off x="10386137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C02971-CE1F-0343-8B11-DD5781A276A0}"/>
                </a:ext>
              </a:extLst>
            </p:cNvPr>
            <p:cNvSpPr/>
            <p:nvPr/>
          </p:nvSpPr>
          <p:spPr>
            <a:xfrm>
              <a:off x="9618038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AF2172-87A4-2444-A6BE-D6A4147B3F54}"/>
                </a:ext>
              </a:extLst>
            </p:cNvPr>
            <p:cNvSpPr/>
            <p:nvPr/>
          </p:nvSpPr>
          <p:spPr>
            <a:xfrm>
              <a:off x="9618038" y="3636866"/>
              <a:ext cx="1880008" cy="19490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53F21C9-3CB2-894C-B267-5D539A64774E}"/>
                </a:ext>
              </a:extLst>
            </p:cNvPr>
            <p:cNvSpPr/>
            <p:nvPr/>
          </p:nvSpPr>
          <p:spPr>
            <a:xfrm>
              <a:off x="9965615" y="3456845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7F485E6-8DC3-2740-AD1A-13C8AC2E8780}"/>
                </a:ext>
              </a:extLst>
            </p:cNvPr>
            <p:cNvCxnSpPr>
              <a:cxnSpLocks/>
              <a:stCxn id="8" idx="0"/>
              <a:endCxn id="11" idx="2"/>
            </p:cNvCxnSpPr>
            <p:nvPr/>
          </p:nvCxnSpPr>
          <p:spPr>
            <a:xfrm flipV="1">
              <a:off x="10558042" y="3831767"/>
              <a:ext cx="0" cy="4912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9659341-19C3-5242-B802-91E27C5A033D}"/>
                </a:ext>
              </a:extLst>
            </p:cNvPr>
            <p:cNvSpPr/>
            <p:nvPr/>
          </p:nvSpPr>
          <p:spPr>
            <a:xfrm>
              <a:off x="7182271" y="3665000"/>
              <a:ext cx="2121409" cy="143765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F32196-B412-F64B-99E2-DB617DF4C6E6}"/>
                </a:ext>
              </a:extLst>
            </p:cNvPr>
            <p:cNvSpPr/>
            <p:nvPr/>
          </p:nvSpPr>
          <p:spPr>
            <a:xfrm>
              <a:off x="7299213" y="3953105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Galois/</a:t>
              </a:r>
              <a:r>
                <a:rPr lang="en-US" sz="1200" dirty="0" err="1">
                  <a:solidFill>
                    <a:schemeClr val="tx1"/>
                  </a:solidFill>
                </a:rPr>
                <a:t>Ligra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A51D49-2312-CA48-8466-031DE22EBADE}"/>
                </a:ext>
              </a:extLst>
            </p:cNvPr>
            <p:cNvSpPr/>
            <p:nvPr/>
          </p:nvSpPr>
          <p:spPr>
            <a:xfrm>
              <a:off x="7299213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7B76CDF-753D-434B-A51B-7C1BEBC0E2FA}"/>
                </a:ext>
              </a:extLst>
            </p:cNvPr>
            <p:cNvSpPr/>
            <p:nvPr/>
          </p:nvSpPr>
          <p:spPr>
            <a:xfrm>
              <a:off x="8067312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33F39D-10E1-E546-BBAA-9D29E7B4A018}"/>
                </a:ext>
              </a:extLst>
            </p:cNvPr>
            <p:cNvSpPr/>
            <p:nvPr/>
          </p:nvSpPr>
          <p:spPr>
            <a:xfrm>
              <a:off x="7299213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9F7560-42B5-304B-8C59-EE9ECE4058C9}"/>
                </a:ext>
              </a:extLst>
            </p:cNvPr>
            <p:cNvSpPr/>
            <p:nvPr/>
          </p:nvSpPr>
          <p:spPr>
            <a:xfrm>
              <a:off x="7643028" y="4140776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DB3FED2-A2DF-2E47-8A23-EC4092D0BEEE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9179221" y="4879042"/>
              <a:ext cx="43881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A8D952A-8A54-134D-8F7C-50CAFF5936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8644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987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Shared Memory Galois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PageRank (Input)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828133"/>
            <a:ext cx="6417351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Asynchronous execution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Push-style operator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Update </a:t>
            </a:r>
            <a:r>
              <a:rPr lang="en-US" sz="2200" i="1" dirty="0">
                <a:solidFill>
                  <a:schemeClr val="tx1"/>
                </a:solidFill>
              </a:rPr>
              <a:t>residual</a:t>
            </a:r>
            <a:r>
              <a:rPr lang="en-US" sz="2200" dirty="0">
                <a:solidFill>
                  <a:schemeClr val="tx1"/>
                </a:solidFill>
              </a:rPr>
              <a:t> on immediate neighbors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based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Apply </a:t>
            </a:r>
            <a:r>
              <a:rPr lang="en-US" sz="2200" i="1" dirty="0">
                <a:solidFill>
                  <a:schemeClr val="tx1"/>
                </a:solidFill>
              </a:rPr>
              <a:t>operator</a:t>
            </a:r>
            <a:r>
              <a:rPr lang="en-US" sz="2200" dirty="0">
                <a:solidFill>
                  <a:schemeClr val="tx1"/>
                </a:solidFill>
              </a:rPr>
              <a:t> to items in work-list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Push new </a:t>
            </a:r>
            <a:r>
              <a:rPr lang="en-US" sz="2200" i="1" dirty="0">
                <a:solidFill>
                  <a:schemeClr val="tx1"/>
                </a:solidFill>
              </a:rPr>
              <a:t>active</a:t>
            </a:r>
            <a:r>
              <a:rPr lang="en-US" sz="2200" dirty="0">
                <a:solidFill>
                  <a:schemeClr val="tx1"/>
                </a:solidFill>
              </a:rPr>
              <a:t> nodes to work-list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6832951" y="1200865"/>
            <a:ext cx="5179688" cy="501675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 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wl.empty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 Galois::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do_all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{&amp;g}; }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31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BADEC-DFAD-8844-BEE9-BEDFA53A49F6}"/>
              </a:ext>
            </a:extLst>
          </p:cNvPr>
          <p:cNvSpPr/>
          <p:nvPr/>
        </p:nvSpPr>
        <p:spPr>
          <a:xfrm>
            <a:off x="6964288" y="2203042"/>
            <a:ext cx="4729655" cy="28382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2FBF6-0118-DF4D-9829-1278E3005E3F}"/>
              </a:ext>
            </a:extLst>
          </p:cNvPr>
          <p:cNvSpPr/>
          <p:nvPr/>
        </p:nvSpPr>
        <p:spPr>
          <a:xfrm>
            <a:off x="7026435" y="3405451"/>
            <a:ext cx="4729655" cy="195482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6832951" y="58760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874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0642B0-05A3-0A42-96D8-DBB98C02754A}"/>
              </a:ext>
            </a:extLst>
          </p:cNvPr>
          <p:cNvSpPr/>
          <p:nvPr/>
        </p:nvSpPr>
        <p:spPr>
          <a:xfrm>
            <a:off x="5196114" y="1639448"/>
            <a:ext cx="684423" cy="188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146" y="-131042"/>
            <a:ext cx="5061607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Distributed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sz="4000" dirty="0">
                <a:solidFill>
                  <a:schemeClr val="tx1"/>
                </a:solidFill>
                <a:cs typeface="Calibri Light"/>
              </a:rPr>
              <a:t>PageRank (Output)</a:t>
            </a:r>
            <a:endParaRPr lang="en-US" dirty="0">
              <a:solidFill>
                <a:schemeClr val="tx1"/>
              </a:solidFill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6109" y="1828133"/>
            <a:ext cx="4982054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r>
              <a:rPr lang="en-US" sz="2200" i="1" dirty="0">
                <a:solidFill>
                  <a:schemeClr val="tx1"/>
                </a:solidFill>
              </a:rPr>
              <a:t>,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BSP style execution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Operators:</a:t>
            </a:r>
          </a:p>
          <a:p>
            <a:pPr lvl="1">
              <a:spcBef>
                <a:spcPts val="600"/>
              </a:spcBef>
            </a:pP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Filter-based data-driven 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On-demand communication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Gluon sync calls</a:t>
            </a:r>
          </a:p>
          <a:p>
            <a:pPr>
              <a:spcBef>
                <a:spcPts val="6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515433" y="14514"/>
            <a:ext cx="6630558" cy="634019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do{</a:t>
            </a:r>
          </a:p>
          <a:p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tolerance});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}while(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work_done.reduce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-737738" y="77048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2F7039-EDC4-4544-9E7E-0418FFA2AFD1}"/>
              </a:ext>
            </a:extLst>
          </p:cNvPr>
          <p:cNvSpPr txBox="1"/>
          <p:nvPr/>
        </p:nvSpPr>
        <p:spPr>
          <a:xfrm>
            <a:off x="8642025" y="39010"/>
            <a:ext cx="3474028" cy="16004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operator(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A45753-5D68-9F4F-AE03-8447AFD40A32}"/>
              </a:ext>
            </a:extLst>
          </p:cNvPr>
          <p:cNvSpPr txBox="1"/>
          <p:nvPr/>
        </p:nvSpPr>
        <p:spPr>
          <a:xfrm>
            <a:off x="5559462" y="41881"/>
            <a:ext cx="3058851" cy="2893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DistributedAcc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if(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for(auto e :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}}</a:t>
            </a:r>
          </a:p>
        </p:txBody>
      </p:sp>
    </p:spTree>
    <p:extLst>
      <p:ext uri="{BB962C8B-B14F-4D97-AF65-F5344CB8AC3E}">
        <p14:creationId xmlns:p14="http://schemas.microsoft.com/office/powerpoint/2010/main" val="1847064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19EA3-1E3E-BA41-8AB3-EACAAA8FF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to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EDCB6-AA12-FE4D-A269-BD83DE466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75517"/>
            <a:ext cx="11360800" cy="4403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Code Transformations: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Required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Asynchronous to BSP style of execution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Closure conversion for heterogeneous execution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Optimization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Work-list elimination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Communication optimizations: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On-demand communication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Fine-grain synchronizations</a:t>
            </a:r>
          </a:p>
          <a:p>
            <a:pPr marL="1405431" lvl="2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5D734-659B-7544-97C3-613F767E80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4084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Code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Transformations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80450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Asynchronous to BSP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76817A-B92E-6444-9898-B98B3E19386F}"/>
              </a:ext>
            </a:extLst>
          </p:cNvPr>
          <p:cNvSpPr/>
          <p:nvPr/>
        </p:nvSpPr>
        <p:spPr>
          <a:xfrm>
            <a:off x="6195850" y="3294994"/>
            <a:ext cx="4729655" cy="5044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6258915" y="4729655"/>
            <a:ext cx="3673366" cy="268011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Fine-grain synchronization needed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Reading and writing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 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at source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Updating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at destination on immediate neighbors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 </a:t>
            </a: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</a:rPr>
              <a:t>BSP execution does not permit fine grain synchronization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Hosts see different values during computation phase due to </a:t>
            </a:r>
            <a:r>
              <a:rPr lang="en-US" sz="2200" dirty="0">
                <a:solidFill>
                  <a:schemeClr val="tx1"/>
                </a:solidFill>
              </a:rPr>
              <a:t>disjoint address space</a:t>
            </a:r>
            <a:endParaRPr lang="en-US" sz="2200" dirty="0">
              <a:solidFill>
                <a:schemeClr val="tx1"/>
              </a:solidFill>
              <a:cs typeface="Calibri"/>
            </a:endParaRP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Requires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3252043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5853637" y="1784287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6538332" y="4997166"/>
            <a:ext cx="2628438" cy="2190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90033"/>
            <a:ext cx="5438037" cy="2162947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Fine-Grain iteration-level to round based BSP</a:t>
            </a:r>
          </a:p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Splitting operator:</a:t>
            </a:r>
          </a:p>
          <a:p>
            <a:pPr lvl="1">
              <a:spcBef>
                <a:spcPts val="600"/>
              </a:spcBef>
            </a:pPr>
            <a:r>
              <a:rPr lang="en-US" sz="2400" b="1" dirty="0">
                <a:solidFill>
                  <a:schemeClr val="tx1"/>
                </a:solidFill>
              </a:rPr>
              <a:t>PageRank</a:t>
            </a:r>
            <a:r>
              <a:rPr lang="en-US" sz="2400" dirty="0">
                <a:solidFill>
                  <a:schemeClr val="tx1"/>
                </a:solidFill>
              </a:rPr>
              <a:t>: read and write access</a:t>
            </a:r>
          </a:p>
          <a:p>
            <a:pPr lvl="1">
              <a:spcBef>
                <a:spcPts val="600"/>
              </a:spcBef>
            </a:pPr>
            <a:r>
              <a:rPr lang="en-US" sz="2400" b="1" dirty="0" err="1">
                <a:solidFill>
                  <a:schemeClr val="tx1"/>
                </a:solidFill>
              </a:rPr>
              <a:t>PageRank_split</a:t>
            </a:r>
            <a:r>
              <a:rPr lang="en-US" sz="2400" dirty="0">
                <a:solidFill>
                  <a:schemeClr val="tx1"/>
                </a:solidFill>
              </a:rPr>
              <a:t>: reduction 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Introduce new variables (</a:t>
            </a:r>
            <a:r>
              <a:rPr lang="en-US" sz="2400" i="1" dirty="0" err="1">
                <a:solidFill>
                  <a:schemeClr val="tx1"/>
                </a:solidFill>
              </a:rPr>
              <a:t>contrib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ABD1E7-D597-DC49-B079-D138C03D39DC}"/>
              </a:ext>
            </a:extLst>
          </p:cNvPr>
          <p:cNvSpPr txBox="1"/>
          <p:nvPr/>
        </p:nvSpPr>
        <p:spPr>
          <a:xfrm>
            <a:off x="1329998" y="3952980"/>
            <a:ext cx="3959802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A2338DD-6910-3346-8DC2-D01EEAF7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7526B-EDD6-C141-A930-CF51B16DC2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75762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51474"/>
            <a:ext cx="11360800" cy="9432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Transformations for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37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8409137" y="4966138"/>
            <a:ext cx="943569" cy="29954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Global variables present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b="1" i="1" dirty="0">
                <a:solidFill>
                  <a:schemeClr val="tx1"/>
                </a:solidFill>
                <a:cs typeface="Calibri"/>
              </a:rPr>
              <a:t>tolerance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and </a:t>
            </a:r>
            <a:r>
              <a:rPr lang="en-US" sz="2200" b="1" i="1" dirty="0">
                <a:solidFill>
                  <a:schemeClr val="tx1"/>
                </a:solidFill>
                <a:cs typeface="Calibri"/>
              </a:rPr>
              <a:t>alpha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</a:rPr>
              <a:t>Heterogenous hosts may not share common visible memory space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endParaRPr lang="en-US" sz="23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E1333-D2AB-D94D-AF6D-3916CD529DA0}"/>
              </a:ext>
            </a:extLst>
          </p:cNvPr>
          <p:cNvSpPr/>
          <p:nvPr/>
        </p:nvSpPr>
        <p:spPr>
          <a:xfrm>
            <a:off x="8702567" y="3758853"/>
            <a:ext cx="567557" cy="2771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997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853637" y="179343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F2893B4-B837-5246-A6C4-69515ED3949C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flipH="1">
            <a:off x="9274207" y="2496902"/>
            <a:ext cx="1436536" cy="151881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3869DD-9309-1241-9C91-868F82E83501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flipH="1">
            <a:off x="9178051" y="2496902"/>
            <a:ext cx="1532692" cy="275802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61E1A85-A0BA-404D-A0F0-835DDB1B650C}"/>
              </a:ext>
            </a:extLst>
          </p:cNvPr>
          <p:cNvSpPr/>
          <p:nvPr/>
        </p:nvSpPr>
        <p:spPr>
          <a:xfrm>
            <a:off x="8763462" y="4015713"/>
            <a:ext cx="1021489" cy="2444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C20D62-9A9B-9346-829B-27F25E74BAF3}"/>
              </a:ext>
            </a:extLst>
          </p:cNvPr>
          <p:cNvSpPr/>
          <p:nvPr/>
        </p:nvSpPr>
        <p:spPr>
          <a:xfrm>
            <a:off x="8431958" y="5254923"/>
            <a:ext cx="1492185" cy="2156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AF50AD-DE10-AA4C-863F-E02DCB69A2C6}"/>
              </a:ext>
            </a:extLst>
          </p:cNvPr>
          <p:cNvSpPr txBox="1"/>
          <p:nvPr/>
        </p:nvSpPr>
        <p:spPr>
          <a:xfrm>
            <a:off x="9672413" y="2035237"/>
            <a:ext cx="2076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Variables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1E54E4-DC41-EC41-AE97-FDAF2048CD93}"/>
              </a:ext>
            </a:extLst>
          </p:cNvPr>
          <p:cNvSpPr/>
          <p:nvPr/>
        </p:nvSpPr>
        <p:spPr>
          <a:xfrm>
            <a:off x="6137307" y="2322514"/>
            <a:ext cx="3311493" cy="23083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29D8662-18CD-4F46-A065-1E9222F9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2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6A3C815-5FAD-9E44-AF12-7529D2B8E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28133"/>
            <a:ext cx="5438038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Eliminating global variables: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Make operators self contained (closure conversion)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Introduce corresponding local variables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F0105-D600-0A49-BBF9-8D53775916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46385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75995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}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elimination Optimization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Distributed work-list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Needs synchronization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4753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Optional Optimization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Transformation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39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77ACBB-2F09-CC45-B945-8673F3954864}"/>
              </a:ext>
            </a:extLst>
          </p:cNvPr>
          <p:cNvSpPr/>
          <p:nvPr/>
        </p:nvSpPr>
        <p:spPr>
          <a:xfrm>
            <a:off x="7292557" y="5189611"/>
            <a:ext cx="3644438" cy="7855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6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2066238" y="-141514"/>
            <a:ext cx="8229600" cy="1143000"/>
          </a:xfrm>
        </p:spPr>
        <p:txBody>
          <a:bodyPr>
            <a:normAutofit/>
          </a:bodyPr>
          <a:lstStyle/>
          <a:p>
            <a:pPr marL="1117600" indent="-1117600"/>
            <a:r>
              <a:rPr lang="en-US" sz="3600"/>
              <a:t>Parallel execution of Galois programs</a:t>
            </a:r>
          </a:p>
        </p:txBody>
      </p:sp>
      <p:sp>
        <p:nvSpPr>
          <p:cNvPr id="25602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noFill/>
        </p:spPr>
        <p:txBody>
          <a:bodyPr/>
          <a:lstStyle/>
          <a:p>
            <a:fld id="{2E2B4772-F47A-4EC8-8B21-63F259BADA0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9" name="Text Box 6"/>
          <p:cNvSpPr txBox="1">
            <a:spLocks noChangeArrowheads="1"/>
          </p:cNvSpPr>
          <p:nvPr/>
        </p:nvSpPr>
        <p:spPr bwMode="auto">
          <a:xfrm>
            <a:off x="7826806" y="5934979"/>
            <a:ext cx="2250168" cy="800219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Concurrent </a:t>
            </a:r>
          </a:p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data structures</a:t>
            </a:r>
          </a:p>
        </p:txBody>
      </p:sp>
      <p:sp>
        <p:nvSpPr>
          <p:cNvPr id="100" name="Line 9"/>
          <p:cNvSpPr>
            <a:spLocks noChangeShapeType="1"/>
          </p:cNvSpPr>
          <p:nvPr/>
        </p:nvSpPr>
        <p:spPr bwMode="auto">
          <a:xfrm>
            <a:off x="7978607" y="1578598"/>
            <a:ext cx="39095" cy="172107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1" name="Freeform 14"/>
          <p:cNvSpPr>
            <a:spLocks/>
          </p:cNvSpPr>
          <p:nvPr/>
        </p:nvSpPr>
        <p:spPr bwMode="auto">
          <a:xfrm>
            <a:off x="8271676" y="2278374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Freeform 15"/>
          <p:cNvSpPr>
            <a:spLocks/>
          </p:cNvSpPr>
          <p:nvPr/>
        </p:nvSpPr>
        <p:spPr bwMode="auto">
          <a:xfrm>
            <a:off x="8460634" y="2268917"/>
            <a:ext cx="145956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3" name="Text Box 29"/>
          <p:cNvSpPr txBox="1">
            <a:spLocks noChangeArrowheads="1"/>
          </p:cNvSpPr>
          <p:nvPr/>
        </p:nvSpPr>
        <p:spPr bwMode="auto">
          <a:xfrm>
            <a:off x="6509933" y="1615073"/>
            <a:ext cx="1477712" cy="20313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main()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for each …..{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.....</a:t>
            </a:r>
          </a:p>
        </p:txBody>
      </p:sp>
      <p:sp>
        <p:nvSpPr>
          <p:cNvPr id="104" name="Rectangle 30"/>
          <p:cNvSpPr>
            <a:spLocks noChangeArrowheads="1"/>
          </p:cNvSpPr>
          <p:nvPr/>
        </p:nvSpPr>
        <p:spPr bwMode="auto">
          <a:xfrm>
            <a:off x="6525346" y="2460482"/>
            <a:ext cx="1386574" cy="369332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5" name="Rectangle 31"/>
          <p:cNvSpPr>
            <a:spLocks noChangeArrowheads="1"/>
          </p:cNvSpPr>
          <p:nvPr/>
        </p:nvSpPr>
        <p:spPr bwMode="auto">
          <a:xfrm>
            <a:off x="6530848" y="2596020"/>
            <a:ext cx="1381883" cy="369332"/>
          </a:xfrm>
          <a:prstGeom prst="rect">
            <a:avLst/>
          </a:prstGeom>
          <a:solidFill>
            <a:srgbClr val="FFFF00">
              <a:alpha val="52940"/>
            </a:srgbClr>
          </a:solidFill>
          <a:ln w="12700" algn="ctr">
            <a:solidFill>
              <a:srgbClr val="FFFF00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6" name="Line 33"/>
          <p:cNvSpPr>
            <a:spLocks noChangeShapeType="1"/>
          </p:cNvSpPr>
          <p:nvPr/>
        </p:nvSpPr>
        <p:spPr bwMode="auto">
          <a:xfrm flipV="1">
            <a:off x="8140054" y="3314530"/>
            <a:ext cx="560364" cy="405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Text Box 34"/>
          <p:cNvSpPr txBox="1">
            <a:spLocks noChangeArrowheads="1"/>
          </p:cNvSpPr>
          <p:nvPr/>
        </p:nvSpPr>
        <p:spPr bwMode="auto">
          <a:xfrm>
            <a:off x="7951240" y="1419190"/>
            <a:ext cx="1679242" cy="369332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Master thread</a:t>
            </a:r>
          </a:p>
        </p:txBody>
      </p:sp>
      <p:sp>
        <p:nvSpPr>
          <p:cNvPr id="108" name="Line 38"/>
          <p:cNvSpPr>
            <a:spLocks noChangeShapeType="1"/>
          </p:cNvSpPr>
          <p:nvPr/>
        </p:nvSpPr>
        <p:spPr bwMode="auto">
          <a:xfrm>
            <a:off x="8456512" y="2634482"/>
            <a:ext cx="548948" cy="1828925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9" name="Text Box 42"/>
          <p:cNvSpPr txBox="1">
            <a:spLocks noChangeArrowheads="1"/>
          </p:cNvSpPr>
          <p:nvPr/>
        </p:nvSpPr>
        <p:spPr bwMode="auto">
          <a:xfrm>
            <a:off x="6173578" y="981543"/>
            <a:ext cx="2880981" cy="446276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Application Program</a:t>
            </a:r>
          </a:p>
        </p:txBody>
      </p:sp>
      <p:sp>
        <p:nvSpPr>
          <p:cNvPr id="110" name="Freeform 47"/>
          <p:cNvSpPr>
            <a:spLocks/>
          </p:cNvSpPr>
          <p:nvPr/>
        </p:nvSpPr>
        <p:spPr bwMode="auto">
          <a:xfrm>
            <a:off x="8100960" y="1806903"/>
            <a:ext cx="62553" cy="369332"/>
          </a:xfrm>
          <a:custGeom>
            <a:avLst/>
            <a:gdLst>
              <a:gd name="T0" fmla="*/ 2147483647 w 111"/>
              <a:gd name="T1" fmla="*/ 0 h 2696"/>
              <a:gd name="T2" fmla="*/ 2147483647 w 111"/>
              <a:gd name="T3" fmla="*/ 2147483647 h 2696"/>
              <a:gd name="T4" fmla="*/ 2147483647 w 111"/>
              <a:gd name="T5" fmla="*/ 2147483647 h 2696"/>
              <a:gd name="T6" fmla="*/ 2147483647 w 111"/>
              <a:gd name="T7" fmla="*/ 2147483647 h 2696"/>
              <a:gd name="T8" fmla="*/ 2147483647 w 111"/>
              <a:gd name="T9" fmla="*/ 2147483647 h 2696"/>
              <a:gd name="T10" fmla="*/ 2147483647 w 111"/>
              <a:gd name="T11" fmla="*/ 2147483647 h 2696"/>
              <a:gd name="T12" fmla="*/ 2147483647 w 111"/>
              <a:gd name="T13" fmla="*/ 2147483647 h 2696"/>
              <a:gd name="T14" fmla="*/ 2147483647 w 111"/>
              <a:gd name="T15" fmla="*/ 2147483647 h 2696"/>
              <a:gd name="T16" fmla="*/ 2147483647 w 111"/>
              <a:gd name="T17" fmla="*/ 2147483647 h 2696"/>
              <a:gd name="T18" fmla="*/ 2147483647 w 111"/>
              <a:gd name="T19" fmla="*/ 2147483647 h 2696"/>
              <a:gd name="T20" fmla="*/ 2147483647 w 111"/>
              <a:gd name="T21" fmla="*/ 2147483647 h 2696"/>
              <a:gd name="T22" fmla="*/ 2147483647 w 111"/>
              <a:gd name="T23" fmla="*/ 2147483647 h 2696"/>
              <a:gd name="T24" fmla="*/ 2147483647 w 111"/>
              <a:gd name="T25" fmla="*/ 2147483647 h 26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11"/>
              <a:gd name="T40" fmla="*/ 0 h 2696"/>
              <a:gd name="T41" fmla="*/ 111 w 111"/>
              <a:gd name="T42" fmla="*/ 2696 h 269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11" h="2696">
                <a:moveTo>
                  <a:pt x="16" y="0"/>
                </a:moveTo>
                <a:cubicBezTo>
                  <a:pt x="32" y="101"/>
                  <a:pt x="48" y="202"/>
                  <a:pt x="54" y="277"/>
                </a:cubicBezTo>
                <a:cubicBezTo>
                  <a:pt x="60" y="352"/>
                  <a:pt x="59" y="385"/>
                  <a:pt x="54" y="453"/>
                </a:cubicBezTo>
                <a:cubicBezTo>
                  <a:pt x="49" y="521"/>
                  <a:pt x="18" y="579"/>
                  <a:pt x="24" y="684"/>
                </a:cubicBezTo>
                <a:cubicBezTo>
                  <a:pt x="30" y="789"/>
                  <a:pt x="88" y="991"/>
                  <a:pt x="93" y="1083"/>
                </a:cubicBezTo>
                <a:cubicBezTo>
                  <a:pt x="98" y="1175"/>
                  <a:pt x="68" y="1153"/>
                  <a:pt x="54" y="1237"/>
                </a:cubicBezTo>
                <a:cubicBezTo>
                  <a:pt x="40" y="1321"/>
                  <a:pt x="5" y="1508"/>
                  <a:pt x="8" y="1590"/>
                </a:cubicBezTo>
                <a:cubicBezTo>
                  <a:pt x="11" y="1672"/>
                  <a:pt x="65" y="1645"/>
                  <a:pt x="70" y="1728"/>
                </a:cubicBezTo>
                <a:cubicBezTo>
                  <a:pt x="75" y="1811"/>
                  <a:pt x="33" y="1989"/>
                  <a:pt x="39" y="2089"/>
                </a:cubicBezTo>
                <a:cubicBezTo>
                  <a:pt x="45" y="2189"/>
                  <a:pt x="105" y="2254"/>
                  <a:pt x="108" y="2327"/>
                </a:cubicBezTo>
                <a:cubicBezTo>
                  <a:pt x="111" y="2400"/>
                  <a:pt x="71" y="2476"/>
                  <a:pt x="54" y="2527"/>
                </a:cubicBezTo>
                <a:cubicBezTo>
                  <a:pt x="37" y="2578"/>
                  <a:pt x="16" y="2607"/>
                  <a:pt x="8" y="2635"/>
                </a:cubicBezTo>
                <a:cubicBezTo>
                  <a:pt x="0" y="2663"/>
                  <a:pt x="4" y="2679"/>
                  <a:pt x="8" y="2696"/>
                </a:cubicBezTo>
              </a:path>
            </a:pathLst>
          </a:custGeom>
          <a:noFill/>
          <a:ln w="1905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1" name="Freeform 16"/>
          <p:cNvSpPr>
            <a:spLocks/>
          </p:cNvSpPr>
          <p:nvPr/>
        </p:nvSpPr>
        <p:spPr bwMode="auto">
          <a:xfrm>
            <a:off x="8641124" y="2266216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12" name="Group 111"/>
          <p:cNvGrpSpPr/>
          <p:nvPr/>
        </p:nvGrpSpPr>
        <p:grpSpPr>
          <a:xfrm>
            <a:off x="6188461" y="4125148"/>
            <a:ext cx="2064813" cy="1979569"/>
            <a:chOff x="4405978" y="4373615"/>
            <a:chExt cx="2057443" cy="1973907"/>
          </a:xfrm>
        </p:grpSpPr>
        <p:sp>
          <p:nvSpPr>
            <p:cNvPr id="122" name="Oval 72"/>
            <p:cNvSpPr>
              <a:spLocks noChangeArrowheads="1"/>
            </p:cNvSpPr>
            <p:nvPr/>
          </p:nvSpPr>
          <p:spPr bwMode="auto">
            <a:xfrm>
              <a:off x="6378228" y="5183742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3" name="Oval 49"/>
            <p:cNvSpPr>
              <a:spLocks noChangeArrowheads="1"/>
            </p:cNvSpPr>
            <p:nvPr/>
          </p:nvSpPr>
          <p:spPr bwMode="auto">
            <a:xfrm>
              <a:off x="4665556" y="4832785"/>
              <a:ext cx="85193" cy="89202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Oval 50"/>
            <p:cNvSpPr>
              <a:spLocks noChangeArrowheads="1"/>
            </p:cNvSpPr>
            <p:nvPr/>
          </p:nvSpPr>
          <p:spPr bwMode="auto">
            <a:xfrm>
              <a:off x="4615615" y="5177893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5" name="Oval 51"/>
            <p:cNvSpPr>
              <a:spLocks noChangeArrowheads="1"/>
            </p:cNvSpPr>
            <p:nvPr/>
          </p:nvSpPr>
          <p:spPr bwMode="auto">
            <a:xfrm>
              <a:off x="5095926" y="5158883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6" name="Oval 52"/>
            <p:cNvSpPr>
              <a:spLocks noChangeArrowheads="1"/>
            </p:cNvSpPr>
            <p:nvPr/>
          </p:nvSpPr>
          <p:spPr bwMode="auto">
            <a:xfrm>
              <a:off x="5407321" y="5366533"/>
              <a:ext cx="83725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7" name="Oval 53"/>
            <p:cNvSpPr>
              <a:spLocks noChangeArrowheads="1"/>
            </p:cNvSpPr>
            <p:nvPr/>
          </p:nvSpPr>
          <p:spPr bwMode="auto">
            <a:xfrm>
              <a:off x="4821253" y="547620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8" name="Oval 54"/>
            <p:cNvSpPr>
              <a:spLocks noChangeArrowheads="1"/>
            </p:cNvSpPr>
            <p:nvPr/>
          </p:nvSpPr>
          <p:spPr bwMode="auto">
            <a:xfrm>
              <a:off x="5164962" y="562682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9" name="Oval 55"/>
            <p:cNvSpPr>
              <a:spLocks noChangeArrowheads="1"/>
            </p:cNvSpPr>
            <p:nvPr/>
          </p:nvSpPr>
          <p:spPr bwMode="auto">
            <a:xfrm>
              <a:off x="4874131" y="5884196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0" name="Oval 56"/>
            <p:cNvSpPr>
              <a:spLocks noChangeArrowheads="1"/>
            </p:cNvSpPr>
            <p:nvPr/>
          </p:nvSpPr>
          <p:spPr bwMode="auto">
            <a:xfrm>
              <a:off x="5865601" y="595438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1" name="Oval 57"/>
            <p:cNvSpPr>
              <a:spLocks noChangeArrowheads="1"/>
            </p:cNvSpPr>
            <p:nvPr/>
          </p:nvSpPr>
          <p:spPr bwMode="auto">
            <a:xfrm>
              <a:off x="5179651" y="5958774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2" name="Oval 58"/>
            <p:cNvSpPr>
              <a:spLocks noChangeArrowheads="1"/>
            </p:cNvSpPr>
            <p:nvPr/>
          </p:nvSpPr>
          <p:spPr bwMode="auto">
            <a:xfrm>
              <a:off x="5388227" y="4968781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3" name="Oval 59"/>
            <p:cNvSpPr>
              <a:spLocks noChangeArrowheads="1"/>
            </p:cNvSpPr>
            <p:nvPr/>
          </p:nvSpPr>
          <p:spPr bwMode="auto">
            <a:xfrm>
              <a:off x="5671713" y="5289029"/>
              <a:ext cx="82255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4" name="Oval 60"/>
            <p:cNvSpPr>
              <a:spLocks noChangeArrowheads="1"/>
            </p:cNvSpPr>
            <p:nvPr/>
          </p:nvSpPr>
          <p:spPr bwMode="auto">
            <a:xfrm>
              <a:off x="5615897" y="5821315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5" name="Oval 61"/>
            <p:cNvSpPr>
              <a:spLocks noChangeArrowheads="1"/>
            </p:cNvSpPr>
            <p:nvPr/>
          </p:nvSpPr>
          <p:spPr bwMode="auto">
            <a:xfrm>
              <a:off x="4771312" y="4537395"/>
              <a:ext cx="83724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6" name="Oval 62"/>
            <p:cNvSpPr>
              <a:spLocks noChangeArrowheads="1"/>
            </p:cNvSpPr>
            <p:nvPr/>
          </p:nvSpPr>
          <p:spPr bwMode="auto">
            <a:xfrm>
              <a:off x="5222247" y="4468666"/>
              <a:ext cx="86662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7" name="Oval 63"/>
            <p:cNvSpPr>
              <a:spLocks noChangeArrowheads="1"/>
            </p:cNvSpPr>
            <p:nvPr/>
          </p:nvSpPr>
          <p:spPr bwMode="auto">
            <a:xfrm>
              <a:off x="5094458" y="4847408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8" name="Oval 64"/>
            <p:cNvSpPr>
              <a:spLocks noChangeArrowheads="1"/>
            </p:cNvSpPr>
            <p:nvPr/>
          </p:nvSpPr>
          <p:spPr bwMode="auto">
            <a:xfrm>
              <a:off x="5579176" y="4552018"/>
              <a:ext cx="83724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9" name="Oval 65"/>
            <p:cNvSpPr>
              <a:spLocks noChangeArrowheads="1"/>
            </p:cNvSpPr>
            <p:nvPr/>
          </p:nvSpPr>
          <p:spPr bwMode="auto">
            <a:xfrm>
              <a:off x="5643806" y="4857645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0" name="Oval 66"/>
            <p:cNvSpPr>
              <a:spLocks noChangeArrowheads="1"/>
            </p:cNvSpPr>
            <p:nvPr/>
          </p:nvSpPr>
          <p:spPr bwMode="auto">
            <a:xfrm>
              <a:off x="5968420" y="4749433"/>
              <a:ext cx="83725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1" name="Oval 67"/>
            <p:cNvSpPr>
              <a:spLocks noChangeArrowheads="1"/>
            </p:cNvSpPr>
            <p:nvPr/>
          </p:nvSpPr>
          <p:spPr bwMode="auto">
            <a:xfrm>
              <a:off x="5762781" y="559611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2" name="Oval 68"/>
            <p:cNvSpPr>
              <a:spLocks noChangeArrowheads="1"/>
            </p:cNvSpPr>
            <p:nvPr/>
          </p:nvSpPr>
          <p:spPr bwMode="auto">
            <a:xfrm>
              <a:off x="5868538" y="5098927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3" name="Oval 69"/>
            <p:cNvSpPr>
              <a:spLocks noChangeArrowheads="1"/>
            </p:cNvSpPr>
            <p:nvPr/>
          </p:nvSpPr>
          <p:spPr bwMode="auto">
            <a:xfrm>
              <a:off x="6077114" y="4981942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4" name="Oval 70"/>
            <p:cNvSpPr>
              <a:spLocks noChangeArrowheads="1"/>
            </p:cNvSpPr>
            <p:nvPr/>
          </p:nvSpPr>
          <p:spPr bwMode="auto">
            <a:xfrm>
              <a:off x="6031580" y="5351910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5" name="Oval 71"/>
            <p:cNvSpPr>
              <a:spLocks noChangeArrowheads="1"/>
            </p:cNvSpPr>
            <p:nvPr/>
          </p:nvSpPr>
          <p:spPr bwMode="auto">
            <a:xfrm>
              <a:off x="6094740" y="5673621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6" name="Line 73"/>
            <p:cNvSpPr>
              <a:spLocks noChangeShapeType="1"/>
            </p:cNvSpPr>
            <p:nvPr/>
          </p:nvSpPr>
          <p:spPr bwMode="auto">
            <a:xfrm flipH="1">
              <a:off x="4725778" y="4622210"/>
              <a:ext cx="66098" cy="21934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7" name="Line 74"/>
            <p:cNvSpPr>
              <a:spLocks noChangeShapeType="1"/>
            </p:cNvSpPr>
            <p:nvPr/>
          </p:nvSpPr>
          <p:spPr bwMode="auto">
            <a:xfrm flipV="1">
              <a:off x="4844754" y="4533009"/>
              <a:ext cx="395119" cy="482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8" name="Line 75"/>
            <p:cNvSpPr>
              <a:spLocks noChangeShapeType="1"/>
            </p:cNvSpPr>
            <p:nvPr/>
          </p:nvSpPr>
          <p:spPr bwMode="auto">
            <a:xfrm>
              <a:off x="4750748" y="4889816"/>
              <a:ext cx="33636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9" name="Line 76"/>
            <p:cNvSpPr>
              <a:spLocks noChangeShapeType="1"/>
            </p:cNvSpPr>
            <p:nvPr/>
          </p:nvSpPr>
          <p:spPr bwMode="auto">
            <a:xfrm flipH="1">
              <a:off x="5147336" y="4549094"/>
              <a:ext cx="108694" cy="3173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0" name="Line 77"/>
            <p:cNvSpPr>
              <a:spLocks noChangeShapeType="1"/>
            </p:cNvSpPr>
            <p:nvPr/>
          </p:nvSpPr>
          <p:spPr bwMode="auto">
            <a:xfrm flipH="1">
              <a:off x="4658211" y="4913213"/>
              <a:ext cx="24971" cy="2749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1" name="Line 78"/>
            <p:cNvSpPr>
              <a:spLocks noChangeShapeType="1"/>
            </p:cNvSpPr>
            <p:nvPr/>
          </p:nvSpPr>
          <p:spPr bwMode="auto">
            <a:xfrm>
              <a:off x="4658211" y="5270020"/>
              <a:ext cx="167448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2" name="Line 79"/>
            <p:cNvSpPr>
              <a:spLocks noChangeShapeType="1"/>
            </p:cNvSpPr>
            <p:nvPr/>
          </p:nvSpPr>
          <p:spPr bwMode="auto">
            <a:xfrm flipV="1">
              <a:off x="4885882" y="5229075"/>
              <a:ext cx="218857" cy="2515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3" name="Line 80"/>
            <p:cNvSpPr>
              <a:spLocks noChangeShapeType="1"/>
            </p:cNvSpPr>
            <p:nvPr/>
          </p:nvSpPr>
          <p:spPr bwMode="auto">
            <a:xfrm>
              <a:off x="4699338" y="5221763"/>
              <a:ext cx="3965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4" name="Line 81"/>
            <p:cNvSpPr>
              <a:spLocks noChangeShapeType="1"/>
            </p:cNvSpPr>
            <p:nvPr/>
          </p:nvSpPr>
          <p:spPr bwMode="auto">
            <a:xfrm>
              <a:off x="5137054" y="4930761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5" name="Line 82"/>
            <p:cNvSpPr>
              <a:spLocks noChangeShapeType="1"/>
            </p:cNvSpPr>
            <p:nvPr/>
          </p:nvSpPr>
          <p:spPr bwMode="auto">
            <a:xfrm>
              <a:off x="5289814" y="4549094"/>
              <a:ext cx="126321" cy="42992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6" name="Line 83"/>
            <p:cNvSpPr>
              <a:spLocks noChangeShapeType="1"/>
            </p:cNvSpPr>
            <p:nvPr/>
          </p:nvSpPr>
          <p:spPr bwMode="auto">
            <a:xfrm flipH="1" flipV="1">
              <a:off x="4868256" y="5562484"/>
              <a:ext cx="33783" cy="3231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7" name="Line 84"/>
            <p:cNvSpPr>
              <a:spLocks noChangeShapeType="1"/>
            </p:cNvSpPr>
            <p:nvPr/>
          </p:nvSpPr>
          <p:spPr bwMode="auto">
            <a:xfrm flipV="1">
              <a:off x="4951980" y="5682395"/>
              <a:ext cx="211514" cy="22812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8" name="Line 85"/>
            <p:cNvSpPr>
              <a:spLocks noChangeShapeType="1"/>
            </p:cNvSpPr>
            <p:nvPr/>
          </p:nvSpPr>
          <p:spPr bwMode="auto">
            <a:xfrm>
              <a:off x="4894695" y="5537624"/>
              <a:ext cx="268798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9" name="Line 86"/>
            <p:cNvSpPr>
              <a:spLocks noChangeShapeType="1"/>
            </p:cNvSpPr>
            <p:nvPr/>
          </p:nvSpPr>
          <p:spPr bwMode="auto">
            <a:xfrm flipV="1">
              <a:off x="5231060" y="5439649"/>
              <a:ext cx="185074" cy="19448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0" name="Line 87"/>
            <p:cNvSpPr>
              <a:spLocks noChangeShapeType="1"/>
            </p:cNvSpPr>
            <p:nvPr/>
          </p:nvSpPr>
          <p:spPr bwMode="auto">
            <a:xfrm>
              <a:off x="5154680" y="5229075"/>
              <a:ext cx="268799" cy="13745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1" name="Line 88"/>
            <p:cNvSpPr>
              <a:spLocks noChangeShapeType="1"/>
            </p:cNvSpPr>
            <p:nvPr/>
          </p:nvSpPr>
          <p:spPr bwMode="auto">
            <a:xfrm>
              <a:off x="4927010" y="5958774"/>
              <a:ext cx="252641" cy="3217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2" name="Line 89"/>
            <p:cNvSpPr>
              <a:spLocks noChangeShapeType="1"/>
            </p:cNvSpPr>
            <p:nvPr/>
          </p:nvSpPr>
          <p:spPr bwMode="auto">
            <a:xfrm>
              <a:off x="5213434" y="5723340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3" name="Line 90"/>
            <p:cNvSpPr>
              <a:spLocks noChangeShapeType="1"/>
            </p:cNvSpPr>
            <p:nvPr/>
          </p:nvSpPr>
          <p:spPr bwMode="auto">
            <a:xfrm flipV="1">
              <a:off x="5264844" y="5885657"/>
              <a:ext cx="352523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4" name="Line 91"/>
            <p:cNvSpPr>
              <a:spLocks noChangeShapeType="1"/>
            </p:cNvSpPr>
            <p:nvPr/>
          </p:nvSpPr>
          <p:spPr bwMode="auto">
            <a:xfrm>
              <a:off x="5289814" y="4525697"/>
              <a:ext cx="302582" cy="4825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5" name="Line 92"/>
            <p:cNvSpPr>
              <a:spLocks noChangeShapeType="1"/>
            </p:cNvSpPr>
            <p:nvPr/>
          </p:nvSpPr>
          <p:spPr bwMode="auto">
            <a:xfrm>
              <a:off x="5617366" y="4629522"/>
              <a:ext cx="51409" cy="2368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6" name="Line 93"/>
            <p:cNvSpPr>
              <a:spLocks noChangeShapeType="1"/>
            </p:cNvSpPr>
            <p:nvPr/>
          </p:nvSpPr>
          <p:spPr bwMode="auto">
            <a:xfrm flipV="1">
              <a:off x="5467544" y="4913213"/>
              <a:ext cx="167448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7" name="Line 94"/>
            <p:cNvSpPr>
              <a:spLocks noChangeShapeType="1"/>
            </p:cNvSpPr>
            <p:nvPr/>
          </p:nvSpPr>
          <p:spPr bwMode="auto">
            <a:xfrm>
              <a:off x="5668775" y="4606125"/>
              <a:ext cx="302582" cy="1608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8" name="Line 95"/>
            <p:cNvSpPr>
              <a:spLocks noChangeShapeType="1"/>
            </p:cNvSpPr>
            <p:nvPr/>
          </p:nvSpPr>
          <p:spPr bwMode="auto">
            <a:xfrm flipV="1">
              <a:off x="5501327" y="5351910"/>
              <a:ext cx="176261" cy="467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9" name="Line 96"/>
            <p:cNvSpPr>
              <a:spLocks noChangeShapeType="1"/>
            </p:cNvSpPr>
            <p:nvPr/>
          </p:nvSpPr>
          <p:spPr bwMode="auto">
            <a:xfrm flipH="1">
              <a:off x="5423479" y="5060907"/>
              <a:ext cx="19095" cy="3144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0" name="Line 97"/>
            <p:cNvSpPr>
              <a:spLocks noChangeShapeType="1"/>
            </p:cNvSpPr>
            <p:nvPr/>
          </p:nvSpPr>
          <p:spPr bwMode="auto">
            <a:xfrm flipV="1">
              <a:off x="5752500" y="5182280"/>
              <a:ext cx="126321" cy="11991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1" name="Line 98"/>
            <p:cNvSpPr>
              <a:spLocks noChangeShapeType="1"/>
            </p:cNvSpPr>
            <p:nvPr/>
          </p:nvSpPr>
          <p:spPr bwMode="auto">
            <a:xfrm flipV="1">
              <a:off x="5686402" y="5675083"/>
              <a:ext cx="101351" cy="1520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2" name="Line 99"/>
            <p:cNvSpPr>
              <a:spLocks noChangeShapeType="1"/>
            </p:cNvSpPr>
            <p:nvPr/>
          </p:nvSpPr>
          <p:spPr bwMode="auto">
            <a:xfrm>
              <a:off x="5693746" y="5876884"/>
              <a:ext cx="177730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3" name="Line 100"/>
            <p:cNvSpPr>
              <a:spLocks noChangeShapeType="1"/>
            </p:cNvSpPr>
            <p:nvPr/>
          </p:nvSpPr>
          <p:spPr bwMode="auto">
            <a:xfrm>
              <a:off x="5736342" y="5366533"/>
              <a:ext cx="58754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4" name="Line 101"/>
            <p:cNvSpPr>
              <a:spLocks noChangeShapeType="1"/>
            </p:cNvSpPr>
            <p:nvPr/>
          </p:nvSpPr>
          <p:spPr bwMode="auto">
            <a:xfrm flipV="1">
              <a:off x="5837693" y="5423563"/>
              <a:ext cx="19241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5" name="Line 102"/>
            <p:cNvSpPr>
              <a:spLocks noChangeShapeType="1"/>
            </p:cNvSpPr>
            <p:nvPr/>
          </p:nvSpPr>
          <p:spPr bwMode="auto">
            <a:xfrm>
              <a:off x="5939043" y="5173506"/>
              <a:ext cx="116039" cy="17840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6" name="Line 103"/>
            <p:cNvSpPr>
              <a:spLocks noChangeShapeType="1"/>
            </p:cNvSpPr>
            <p:nvPr/>
          </p:nvSpPr>
          <p:spPr bwMode="auto">
            <a:xfrm flipV="1">
              <a:off x="5718716" y="4791840"/>
              <a:ext cx="252641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7" name="Line 104"/>
            <p:cNvSpPr>
              <a:spLocks noChangeShapeType="1"/>
            </p:cNvSpPr>
            <p:nvPr/>
          </p:nvSpPr>
          <p:spPr bwMode="auto">
            <a:xfrm flipV="1">
              <a:off x="6106491" y="5246623"/>
              <a:ext cx="277612" cy="1286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Line 105"/>
            <p:cNvSpPr>
              <a:spLocks noChangeShapeType="1"/>
            </p:cNvSpPr>
            <p:nvPr/>
          </p:nvSpPr>
          <p:spPr bwMode="auto">
            <a:xfrm flipV="1">
              <a:off x="5953731" y="5043359"/>
              <a:ext cx="118977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9" name="Line 106"/>
            <p:cNvSpPr>
              <a:spLocks noChangeShapeType="1"/>
            </p:cNvSpPr>
            <p:nvPr/>
          </p:nvSpPr>
          <p:spPr bwMode="auto">
            <a:xfrm>
              <a:off x="6022767" y="4832785"/>
              <a:ext cx="76380" cy="1535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0" name="Line 107"/>
            <p:cNvSpPr>
              <a:spLocks noChangeShapeType="1"/>
            </p:cNvSpPr>
            <p:nvPr/>
          </p:nvSpPr>
          <p:spPr bwMode="auto">
            <a:xfrm>
              <a:off x="6156432" y="5043359"/>
              <a:ext cx="227671" cy="14477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1" name="Line 108"/>
            <p:cNvSpPr>
              <a:spLocks noChangeShapeType="1"/>
            </p:cNvSpPr>
            <p:nvPr/>
          </p:nvSpPr>
          <p:spPr bwMode="auto">
            <a:xfrm flipV="1">
              <a:off x="5946387" y="5755511"/>
              <a:ext cx="16744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2" name="Line 109"/>
            <p:cNvSpPr>
              <a:spLocks noChangeShapeType="1"/>
            </p:cNvSpPr>
            <p:nvPr/>
          </p:nvSpPr>
          <p:spPr bwMode="auto">
            <a:xfrm flipV="1">
              <a:off x="6165245" y="5262708"/>
              <a:ext cx="227671" cy="41968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3" name="Line 110"/>
            <p:cNvSpPr>
              <a:spLocks noChangeShapeType="1"/>
            </p:cNvSpPr>
            <p:nvPr/>
          </p:nvSpPr>
          <p:spPr bwMode="auto">
            <a:xfrm>
              <a:off x="5845037" y="5658998"/>
              <a:ext cx="254110" cy="394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4" name="Line 111"/>
            <p:cNvSpPr>
              <a:spLocks noChangeShapeType="1"/>
            </p:cNvSpPr>
            <p:nvPr/>
          </p:nvSpPr>
          <p:spPr bwMode="auto">
            <a:xfrm>
              <a:off x="5474888" y="5446960"/>
              <a:ext cx="168918" cy="397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5" name="Line 112"/>
            <p:cNvSpPr>
              <a:spLocks noChangeShapeType="1"/>
            </p:cNvSpPr>
            <p:nvPr/>
          </p:nvSpPr>
          <p:spPr bwMode="auto">
            <a:xfrm flipV="1">
              <a:off x="5172306" y="4995103"/>
              <a:ext cx="916559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6" name="Freeform 113"/>
            <p:cNvSpPr>
              <a:spLocks/>
            </p:cNvSpPr>
            <p:nvPr/>
          </p:nvSpPr>
          <p:spPr bwMode="auto">
            <a:xfrm>
              <a:off x="4503983" y="4382389"/>
              <a:ext cx="487656" cy="691679"/>
            </a:xfrm>
            <a:custGeom>
              <a:avLst/>
              <a:gdLst>
                <a:gd name="T0" fmla="*/ 2147483647 w 444"/>
                <a:gd name="T1" fmla="*/ 2147483647 h 656"/>
                <a:gd name="T2" fmla="*/ 2147483647 w 444"/>
                <a:gd name="T3" fmla="*/ 2147483647 h 656"/>
                <a:gd name="T4" fmla="*/ 2147483647 w 444"/>
                <a:gd name="T5" fmla="*/ 2147483647 h 656"/>
                <a:gd name="T6" fmla="*/ 2147483647 w 444"/>
                <a:gd name="T7" fmla="*/ 2147483647 h 656"/>
                <a:gd name="T8" fmla="*/ 2147483647 w 444"/>
                <a:gd name="T9" fmla="*/ 2147483647 h 656"/>
                <a:gd name="T10" fmla="*/ 2147483647 w 444"/>
                <a:gd name="T11" fmla="*/ 2147483647 h 656"/>
                <a:gd name="T12" fmla="*/ 2147483647 w 444"/>
                <a:gd name="T13" fmla="*/ 2147483647 h 65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44"/>
                <a:gd name="T22" fmla="*/ 0 h 656"/>
                <a:gd name="T23" fmla="*/ 444 w 444"/>
                <a:gd name="T24" fmla="*/ 656 h 65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44" h="656">
                  <a:moveTo>
                    <a:pt x="294" y="13"/>
                  </a:moveTo>
                  <a:cubicBezTo>
                    <a:pt x="235" y="26"/>
                    <a:pt x="132" y="131"/>
                    <a:pt x="87" y="220"/>
                  </a:cubicBezTo>
                  <a:cubicBezTo>
                    <a:pt x="42" y="309"/>
                    <a:pt x="0" y="481"/>
                    <a:pt x="25" y="550"/>
                  </a:cubicBezTo>
                  <a:cubicBezTo>
                    <a:pt x="50" y="619"/>
                    <a:pt x="187" y="656"/>
                    <a:pt x="240" y="635"/>
                  </a:cubicBezTo>
                  <a:cubicBezTo>
                    <a:pt x="293" y="614"/>
                    <a:pt x="307" y="509"/>
                    <a:pt x="340" y="427"/>
                  </a:cubicBezTo>
                  <a:cubicBezTo>
                    <a:pt x="373" y="345"/>
                    <a:pt x="444" y="215"/>
                    <a:pt x="440" y="143"/>
                  </a:cubicBezTo>
                  <a:cubicBezTo>
                    <a:pt x="436" y="71"/>
                    <a:pt x="353" y="0"/>
                    <a:pt x="294" y="13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7" name="Freeform 114"/>
            <p:cNvSpPr>
              <a:spLocks/>
            </p:cNvSpPr>
            <p:nvPr/>
          </p:nvSpPr>
          <p:spPr bwMode="auto">
            <a:xfrm>
              <a:off x="5508672" y="4373615"/>
              <a:ext cx="653635" cy="668282"/>
            </a:xfrm>
            <a:custGeom>
              <a:avLst/>
              <a:gdLst>
                <a:gd name="T0" fmla="*/ 2147483647 w 743"/>
                <a:gd name="T1" fmla="*/ 2147483647 h 681"/>
                <a:gd name="T2" fmla="*/ 2147483647 w 743"/>
                <a:gd name="T3" fmla="*/ 2147483647 h 681"/>
                <a:gd name="T4" fmla="*/ 2147483647 w 743"/>
                <a:gd name="T5" fmla="*/ 2147483647 h 681"/>
                <a:gd name="T6" fmla="*/ 2147483647 w 743"/>
                <a:gd name="T7" fmla="*/ 2147483647 h 681"/>
                <a:gd name="T8" fmla="*/ 2147483647 w 743"/>
                <a:gd name="T9" fmla="*/ 2147483647 h 681"/>
                <a:gd name="T10" fmla="*/ 2147483647 w 743"/>
                <a:gd name="T11" fmla="*/ 2147483647 h 6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43"/>
                <a:gd name="T19" fmla="*/ 0 h 681"/>
                <a:gd name="T20" fmla="*/ 743 w 743"/>
                <a:gd name="T21" fmla="*/ 681 h 6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43" h="681">
                  <a:moveTo>
                    <a:pt x="77" y="28"/>
                  </a:moveTo>
                  <a:cubicBezTo>
                    <a:pt x="0" y="56"/>
                    <a:pt x="21" y="200"/>
                    <a:pt x="31" y="305"/>
                  </a:cubicBezTo>
                  <a:cubicBezTo>
                    <a:pt x="41" y="410"/>
                    <a:pt x="29" y="635"/>
                    <a:pt x="138" y="658"/>
                  </a:cubicBezTo>
                  <a:cubicBezTo>
                    <a:pt x="247" y="681"/>
                    <a:pt x="625" y="530"/>
                    <a:pt x="684" y="443"/>
                  </a:cubicBezTo>
                  <a:cubicBezTo>
                    <a:pt x="743" y="356"/>
                    <a:pt x="593" y="205"/>
                    <a:pt x="492" y="136"/>
                  </a:cubicBezTo>
                  <a:cubicBezTo>
                    <a:pt x="391" y="67"/>
                    <a:pt x="154" y="0"/>
                    <a:pt x="77" y="28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8" name="Freeform 115"/>
            <p:cNvSpPr>
              <a:spLocks/>
            </p:cNvSpPr>
            <p:nvPr/>
          </p:nvSpPr>
          <p:spPr bwMode="auto">
            <a:xfrm>
              <a:off x="5583583" y="5161808"/>
              <a:ext cx="386306" cy="625874"/>
            </a:xfrm>
            <a:custGeom>
              <a:avLst/>
              <a:gdLst>
                <a:gd name="T0" fmla="*/ 2147483647 w 352"/>
                <a:gd name="T1" fmla="*/ 2147483647 h 593"/>
                <a:gd name="T2" fmla="*/ 2147483647 w 352"/>
                <a:gd name="T3" fmla="*/ 2147483647 h 593"/>
                <a:gd name="T4" fmla="*/ 2147483647 w 352"/>
                <a:gd name="T5" fmla="*/ 2147483647 h 593"/>
                <a:gd name="T6" fmla="*/ 2147483647 w 352"/>
                <a:gd name="T7" fmla="*/ 2147483647 h 593"/>
                <a:gd name="T8" fmla="*/ 2147483647 w 352"/>
                <a:gd name="T9" fmla="*/ 2147483647 h 593"/>
                <a:gd name="T10" fmla="*/ 2147483647 w 352"/>
                <a:gd name="T11" fmla="*/ 2147483647 h 593"/>
                <a:gd name="T12" fmla="*/ 2147483647 w 352"/>
                <a:gd name="T13" fmla="*/ 2147483647 h 593"/>
                <a:gd name="T14" fmla="*/ 2147483647 w 352"/>
                <a:gd name="T15" fmla="*/ 2147483647 h 59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52"/>
                <a:gd name="T25" fmla="*/ 0 h 593"/>
                <a:gd name="T26" fmla="*/ 352 w 352"/>
                <a:gd name="T27" fmla="*/ 593 h 59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52" h="593">
                  <a:moveTo>
                    <a:pt x="54" y="42"/>
                  </a:moveTo>
                  <a:cubicBezTo>
                    <a:pt x="26" y="84"/>
                    <a:pt x="0" y="220"/>
                    <a:pt x="8" y="295"/>
                  </a:cubicBezTo>
                  <a:cubicBezTo>
                    <a:pt x="16" y="370"/>
                    <a:pt x="62" y="448"/>
                    <a:pt x="100" y="495"/>
                  </a:cubicBezTo>
                  <a:cubicBezTo>
                    <a:pt x="138" y="542"/>
                    <a:pt x="197" y="593"/>
                    <a:pt x="238" y="579"/>
                  </a:cubicBezTo>
                  <a:cubicBezTo>
                    <a:pt x="279" y="565"/>
                    <a:pt x="340" y="473"/>
                    <a:pt x="346" y="410"/>
                  </a:cubicBezTo>
                  <a:cubicBezTo>
                    <a:pt x="352" y="347"/>
                    <a:pt x="305" y="264"/>
                    <a:pt x="277" y="203"/>
                  </a:cubicBezTo>
                  <a:cubicBezTo>
                    <a:pt x="249" y="142"/>
                    <a:pt x="213" y="70"/>
                    <a:pt x="177" y="42"/>
                  </a:cubicBezTo>
                  <a:cubicBezTo>
                    <a:pt x="141" y="14"/>
                    <a:pt x="82" y="0"/>
                    <a:pt x="54" y="42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9" name="Freeform 116"/>
            <p:cNvSpPr>
              <a:spLocks/>
            </p:cNvSpPr>
            <p:nvPr/>
          </p:nvSpPr>
          <p:spPr bwMode="auto">
            <a:xfrm>
              <a:off x="4702276" y="5830089"/>
              <a:ext cx="1415966" cy="489879"/>
            </a:xfrm>
            <a:custGeom>
              <a:avLst/>
              <a:gdLst>
                <a:gd name="T0" fmla="*/ 2147483647 w 1314"/>
                <a:gd name="T1" fmla="*/ 2147483647 h 725"/>
                <a:gd name="T2" fmla="*/ 2147483647 w 1314"/>
                <a:gd name="T3" fmla="*/ 2147483647 h 725"/>
                <a:gd name="T4" fmla="*/ 2147483647 w 1314"/>
                <a:gd name="T5" fmla="*/ 2147483647 h 725"/>
                <a:gd name="T6" fmla="*/ 2147483647 w 1314"/>
                <a:gd name="T7" fmla="*/ 2147483647 h 725"/>
                <a:gd name="T8" fmla="*/ 2147483647 w 1314"/>
                <a:gd name="T9" fmla="*/ 2147483647 h 725"/>
                <a:gd name="T10" fmla="*/ 2147483647 w 1314"/>
                <a:gd name="T11" fmla="*/ 2147483647 h 725"/>
                <a:gd name="T12" fmla="*/ 2147483647 w 1314"/>
                <a:gd name="T13" fmla="*/ 2147483647 h 725"/>
                <a:gd name="T14" fmla="*/ 2147483647 w 1314"/>
                <a:gd name="T15" fmla="*/ 2147483647 h 725"/>
                <a:gd name="T16" fmla="*/ 2147483647 w 1314"/>
                <a:gd name="T17" fmla="*/ 2147483647 h 725"/>
                <a:gd name="T18" fmla="*/ 2147483647 w 1314"/>
                <a:gd name="T19" fmla="*/ 2147483647 h 725"/>
                <a:gd name="T20" fmla="*/ 2147483647 w 1314"/>
                <a:gd name="T21" fmla="*/ 2147483647 h 725"/>
                <a:gd name="T22" fmla="*/ 2147483647 w 1314"/>
                <a:gd name="T23" fmla="*/ 2147483647 h 7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314"/>
                <a:gd name="T37" fmla="*/ 0 h 725"/>
                <a:gd name="T38" fmla="*/ 1314 w 1314"/>
                <a:gd name="T39" fmla="*/ 725 h 72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314" h="725">
                  <a:moveTo>
                    <a:pt x="46" y="159"/>
                  </a:moveTo>
                  <a:cubicBezTo>
                    <a:pt x="0" y="59"/>
                    <a:pt x="76" y="26"/>
                    <a:pt x="123" y="13"/>
                  </a:cubicBezTo>
                  <a:cubicBezTo>
                    <a:pt x="170" y="0"/>
                    <a:pt x="295" y="41"/>
                    <a:pt x="330" y="82"/>
                  </a:cubicBezTo>
                  <a:cubicBezTo>
                    <a:pt x="365" y="123"/>
                    <a:pt x="292" y="196"/>
                    <a:pt x="330" y="259"/>
                  </a:cubicBezTo>
                  <a:cubicBezTo>
                    <a:pt x="368" y="322"/>
                    <a:pt x="467" y="440"/>
                    <a:pt x="560" y="459"/>
                  </a:cubicBezTo>
                  <a:cubicBezTo>
                    <a:pt x="653" y="478"/>
                    <a:pt x="810" y="442"/>
                    <a:pt x="891" y="374"/>
                  </a:cubicBezTo>
                  <a:cubicBezTo>
                    <a:pt x="972" y="306"/>
                    <a:pt x="978" y="87"/>
                    <a:pt x="1044" y="51"/>
                  </a:cubicBezTo>
                  <a:cubicBezTo>
                    <a:pt x="1110" y="15"/>
                    <a:pt x="1266" y="101"/>
                    <a:pt x="1290" y="159"/>
                  </a:cubicBezTo>
                  <a:cubicBezTo>
                    <a:pt x="1314" y="217"/>
                    <a:pt x="1269" y="309"/>
                    <a:pt x="1190" y="397"/>
                  </a:cubicBezTo>
                  <a:cubicBezTo>
                    <a:pt x="1111" y="485"/>
                    <a:pt x="946" y="653"/>
                    <a:pt x="814" y="689"/>
                  </a:cubicBezTo>
                  <a:cubicBezTo>
                    <a:pt x="682" y="725"/>
                    <a:pt x="528" y="698"/>
                    <a:pt x="399" y="612"/>
                  </a:cubicBezTo>
                  <a:cubicBezTo>
                    <a:pt x="270" y="526"/>
                    <a:pt x="92" y="259"/>
                    <a:pt x="46" y="159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0" name="Text Box 117"/>
            <p:cNvSpPr txBox="1">
              <a:spLocks noChangeArrowheads="1"/>
            </p:cNvSpPr>
            <p:nvPr/>
          </p:nvSpPr>
          <p:spPr bwMode="auto">
            <a:xfrm>
              <a:off x="4479420" y="4568104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1</a:t>
              </a:r>
            </a:p>
          </p:txBody>
        </p:sp>
        <p:sp>
          <p:nvSpPr>
            <p:cNvPr id="191" name="Text Box 118"/>
            <p:cNvSpPr txBox="1">
              <a:spLocks noChangeArrowheads="1"/>
            </p:cNvSpPr>
            <p:nvPr/>
          </p:nvSpPr>
          <p:spPr bwMode="auto">
            <a:xfrm>
              <a:off x="4405978" y="5069681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2</a:t>
              </a:r>
            </a:p>
          </p:txBody>
        </p:sp>
        <p:sp>
          <p:nvSpPr>
            <p:cNvPr id="192" name="Text Box 119"/>
            <p:cNvSpPr txBox="1">
              <a:spLocks noChangeArrowheads="1"/>
            </p:cNvSpPr>
            <p:nvPr/>
          </p:nvSpPr>
          <p:spPr bwMode="auto">
            <a:xfrm>
              <a:off x="5566365" y="44496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3</a:t>
              </a:r>
            </a:p>
          </p:txBody>
        </p:sp>
        <p:sp>
          <p:nvSpPr>
            <p:cNvPr id="193" name="Text Box 120"/>
            <p:cNvSpPr txBox="1">
              <a:spLocks noChangeArrowheads="1"/>
            </p:cNvSpPr>
            <p:nvPr/>
          </p:nvSpPr>
          <p:spPr bwMode="auto">
            <a:xfrm>
              <a:off x="5655965" y="52802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4</a:t>
              </a:r>
            </a:p>
          </p:txBody>
        </p:sp>
        <p:sp>
          <p:nvSpPr>
            <p:cNvPr id="194" name="Text Box 121"/>
            <p:cNvSpPr txBox="1">
              <a:spLocks noChangeArrowheads="1"/>
            </p:cNvSpPr>
            <p:nvPr/>
          </p:nvSpPr>
          <p:spPr bwMode="auto">
            <a:xfrm>
              <a:off x="4846632" y="597924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5</a:t>
              </a:r>
            </a:p>
          </p:txBody>
        </p:sp>
        <p:sp>
          <p:nvSpPr>
            <p:cNvPr id="195" name="Freeform 122"/>
            <p:cNvSpPr>
              <a:spLocks/>
            </p:cNvSpPr>
            <p:nvPr/>
          </p:nvSpPr>
          <p:spPr bwMode="auto">
            <a:xfrm>
              <a:off x="4437884" y="4734809"/>
              <a:ext cx="894526" cy="669744"/>
            </a:xfrm>
            <a:custGeom>
              <a:avLst/>
              <a:gdLst>
                <a:gd name="T0" fmla="*/ 2147483647 w 1685"/>
                <a:gd name="T1" fmla="*/ 2147483647 h 1120"/>
                <a:gd name="T2" fmla="*/ 2147483647 w 1685"/>
                <a:gd name="T3" fmla="*/ 2147483647 h 1120"/>
                <a:gd name="T4" fmla="*/ 2147483647 w 1685"/>
                <a:gd name="T5" fmla="*/ 2147483647 h 1120"/>
                <a:gd name="T6" fmla="*/ 2147483647 w 1685"/>
                <a:gd name="T7" fmla="*/ 2147483647 h 1120"/>
                <a:gd name="T8" fmla="*/ 2147483647 w 1685"/>
                <a:gd name="T9" fmla="*/ 2147483647 h 1120"/>
                <a:gd name="T10" fmla="*/ 2147483647 w 1685"/>
                <a:gd name="T11" fmla="*/ 2147483647 h 1120"/>
                <a:gd name="T12" fmla="*/ 2147483647 w 1685"/>
                <a:gd name="T13" fmla="*/ 2147483647 h 1120"/>
                <a:gd name="T14" fmla="*/ 2147483647 w 1685"/>
                <a:gd name="T15" fmla="*/ 2147483647 h 11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685"/>
                <a:gd name="T25" fmla="*/ 0 h 1120"/>
                <a:gd name="T26" fmla="*/ 1685 w 1685"/>
                <a:gd name="T27" fmla="*/ 1120 h 112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685" h="1120">
                  <a:moveTo>
                    <a:pt x="12" y="376"/>
                  </a:moveTo>
                  <a:cubicBezTo>
                    <a:pt x="24" y="215"/>
                    <a:pt x="128" y="100"/>
                    <a:pt x="316" y="50"/>
                  </a:cubicBezTo>
                  <a:cubicBezTo>
                    <a:pt x="504" y="0"/>
                    <a:pt x="936" y="65"/>
                    <a:pt x="1143" y="77"/>
                  </a:cubicBezTo>
                  <a:cubicBezTo>
                    <a:pt x="1350" y="89"/>
                    <a:pt x="1477" y="50"/>
                    <a:pt x="1557" y="125"/>
                  </a:cubicBezTo>
                  <a:cubicBezTo>
                    <a:pt x="1637" y="200"/>
                    <a:pt x="1641" y="383"/>
                    <a:pt x="1624" y="525"/>
                  </a:cubicBezTo>
                  <a:cubicBezTo>
                    <a:pt x="1607" y="667"/>
                    <a:pt x="1685" y="897"/>
                    <a:pt x="1455" y="979"/>
                  </a:cubicBezTo>
                  <a:cubicBezTo>
                    <a:pt x="1225" y="1061"/>
                    <a:pt x="483" y="1120"/>
                    <a:pt x="242" y="1019"/>
                  </a:cubicBezTo>
                  <a:cubicBezTo>
                    <a:pt x="1" y="918"/>
                    <a:pt x="0" y="537"/>
                    <a:pt x="12" y="376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3" name="Line 124"/>
          <p:cNvSpPr>
            <a:spLocks noChangeShapeType="1"/>
          </p:cNvSpPr>
          <p:nvPr/>
        </p:nvSpPr>
        <p:spPr bwMode="auto">
          <a:xfrm>
            <a:off x="8100959" y="2263514"/>
            <a:ext cx="59945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4" name="Line 126"/>
          <p:cNvSpPr>
            <a:spLocks noChangeShapeType="1"/>
          </p:cNvSpPr>
          <p:nvPr/>
        </p:nvSpPr>
        <p:spPr bwMode="auto">
          <a:xfrm>
            <a:off x="8293154" y="2634481"/>
            <a:ext cx="635802" cy="2038160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5" name="Cloud 114"/>
          <p:cNvSpPr/>
          <p:nvPr/>
        </p:nvSpPr>
        <p:spPr>
          <a:xfrm>
            <a:off x="8587977" y="4238024"/>
            <a:ext cx="1125869" cy="893153"/>
          </a:xfrm>
          <a:prstGeom prst="clou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882137" y="4648360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9007245" y="4478545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9066743" y="4842603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9204370" y="4471297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158464" y="4672641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Line 38"/>
          <p:cNvSpPr>
            <a:spLocks noChangeShapeType="1"/>
          </p:cNvSpPr>
          <p:nvPr/>
        </p:nvSpPr>
        <p:spPr bwMode="auto">
          <a:xfrm>
            <a:off x="8654596" y="2716069"/>
            <a:ext cx="562971" cy="1747337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0832" y="979705"/>
            <a:ext cx="4355282" cy="57417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Application (Joe) program</a:t>
            </a:r>
          </a:p>
          <a:p>
            <a:pPr lvl="1"/>
            <a:r>
              <a:rPr lang="en-US" dirty="0"/>
              <a:t>Sequential C++</a:t>
            </a:r>
          </a:p>
          <a:p>
            <a:pPr lvl="1"/>
            <a:r>
              <a:rPr lang="en-US" dirty="0"/>
              <a:t>Galois set iterator: for each</a:t>
            </a:r>
          </a:p>
          <a:p>
            <a:pPr lvl="2"/>
            <a:r>
              <a:rPr lang="en-US" dirty="0"/>
              <a:t>New elements can be added to set during iteration</a:t>
            </a:r>
          </a:p>
          <a:p>
            <a:pPr lvl="2"/>
            <a:r>
              <a:rPr lang="en-US" dirty="0"/>
              <a:t>Optional scheduling specification (cf. OpenMP)</a:t>
            </a:r>
          </a:p>
          <a:p>
            <a:pPr lvl="2"/>
            <a:r>
              <a:rPr lang="en-US" dirty="0"/>
              <a:t>Highlights opportunities in program for exploiting amorphous data-parallelism</a:t>
            </a:r>
          </a:p>
          <a:p>
            <a:r>
              <a:rPr lang="en-US" dirty="0"/>
              <a:t>Runtime system</a:t>
            </a:r>
          </a:p>
          <a:p>
            <a:pPr lvl="1"/>
            <a:r>
              <a:rPr lang="en-US" dirty="0"/>
              <a:t>Ensures serializability of iterations</a:t>
            </a:r>
          </a:p>
          <a:p>
            <a:pPr lvl="1"/>
            <a:r>
              <a:rPr lang="en-US" dirty="0"/>
              <a:t>Execution strategies</a:t>
            </a:r>
          </a:p>
          <a:p>
            <a:pPr lvl="2"/>
            <a:r>
              <a:rPr lang="en-US" dirty="0"/>
              <a:t>Speculation</a:t>
            </a:r>
          </a:p>
          <a:p>
            <a:pPr lvl="2"/>
            <a:r>
              <a:rPr lang="en-US" dirty="0"/>
              <a:t>Interference graphs</a:t>
            </a:r>
          </a:p>
          <a:p>
            <a:pPr lvl="1"/>
            <a:r>
              <a:rPr lang="en-US" dirty="0"/>
              <a:t>Multicore CPU or GPU</a:t>
            </a:r>
          </a:p>
          <a:p>
            <a:pPr lvl="2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52333" y="5068670"/>
            <a:ext cx="1609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4F81BD"/>
                </a:solidFill>
                <a:latin typeface="Calibri"/>
              </a:rPr>
              <a:t>Workset</a:t>
            </a:r>
            <a:r>
              <a:rPr lang="en-US">
                <a:solidFill>
                  <a:srgbClr val="4F81BD"/>
                </a:solidFill>
                <a:latin typeface="Calibri"/>
              </a:rPr>
              <a:t> </a:t>
            </a:r>
          </a:p>
          <a:p>
            <a:r>
              <a:rPr lang="en-US">
                <a:solidFill>
                  <a:srgbClr val="4F81BD"/>
                </a:solidFill>
                <a:latin typeface="Calibri"/>
              </a:rPr>
              <a:t>of active nodes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66132" y="6039069"/>
            <a:ext cx="148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4F81BD"/>
                </a:solidFill>
                <a:latin typeface="Calibri"/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584667865"/>
      </p:ext>
    </p:extLst>
  </p:cSld>
  <p:clrMapOvr>
    <a:masterClrMapping/>
  </p:clrMapOvr>
  <p:transition advTm="81953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7024543" y="3644592"/>
            <a:ext cx="3644438" cy="2698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Conversion to filter based data-driven algorithm: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Avoid distributed work-list synchronization overhead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Conditional used to push work is used to filter </a:t>
            </a:r>
          </a:p>
          <a:p>
            <a:pPr lvl="1"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Optimization Transformation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19724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Analysis and Inserting communication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58393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Information Required by Gluon Synchronization API</a:t>
            </a:r>
          </a:p>
        </p:txBody>
      </p:sp>
      <p:sp>
        <p:nvSpPr>
          <p:cNvPr id="72" name="Shape 180">
            <a:extLst>
              <a:ext uri="{FF2B5EF4-FFF2-40B4-BE49-F238E27FC236}">
                <a16:creationId xmlns:a16="http://schemas.microsoft.com/office/drawing/2014/main" id="{2EC356AB-ADC7-41DD-A6CB-11F7539B42D6}"/>
              </a:ext>
            </a:extLst>
          </p:cNvPr>
          <p:cNvSpPr txBox="1">
            <a:spLocks/>
          </p:cNvSpPr>
          <p:nvPr/>
        </p:nvSpPr>
        <p:spPr>
          <a:xfrm>
            <a:off x="412551" y="1763711"/>
            <a:ext cx="10828184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Application-specific: </a:t>
            </a:r>
            <a:endParaRPr lang="en-US" sz="20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What: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Field to synchronize</a:t>
            </a: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When: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Point of synchronization</a:t>
            </a:r>
            <a:endParaRPr lang="en-US" sz="2200" dirty="0">
              <a:solidFill>
                <a:schemeClr val="tx1"/>
              </a:solidFill>
              <a:latin typeface="Calibri" panose="020F0502020204030204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How: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Reduction operator to use</a:t>
            </a: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endParaRPr lang="en-US" sz="24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Optional information for optimization: 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bit-set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to track updated fields  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Precise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read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and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write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locations for exploiting structural invariant optimization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A5864A-D715-1240-AA31-3BAF161013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18040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F90A-06C1-1444-A957-7D70DD73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Graph-Data Access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579C0-B6BA-2941-9E12-EF7E08D11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199" y="1755176"/>
            <a:ext cx="7248351" cy="465717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Fields accessed on graph Nodes (</a:t>
            </a:r>
            <a:r>
              <a:rPr lang="en-US" sz="2400" b="1" dirty="0">
                <a:solidFill>
                  <a:schemeClr val="tx1"/>
                </a:solidFill>
              </a:rPr>
              <a:t>What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types (</a:t>
            </a:r>
            <a:r>
              <a:rPr lang="en-US" sz="2400" b="1" dirty="0">
                <a:solidFill>
                  <a:schemeClr val="tx1"/>
                </a:solidFill>
              </a:rPr>
              <a:t>How</a:t>
            </a:r>
            <a:r>
              <a:rPr lang="en-US" sz="2400" dirty="0">
                <a:solidFill>
                  <a:schemeClr val="tx1"/>
                </a:solidFill>
              </a:rPr>
              <a:t>) 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Reduction:</a:t>
            </a:r>
            <a:r>
              <a:rPr lang="en-US" sz="2200" dirty="0">
                <a:solidFill>
                  <a:schemeClr val="tx1"/>
                </a:solidFill>
              </a:rPr>
              <a:t> Field is read and updated using reduction operation (inside edge iterator)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Read:</a:t>
            </a:r>
            <a:r>
              <a:rPr lang="en-US" sz="2200" dirty="0">
                <a:solidFill>
                  <a:schemeClr val="tx1"/>
                </a:solidFill>
              </a:rPr>
              <a:t> Field is only read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Write:</a:t>
            </a:r>
            <a:r>
              <a:rPr lang="en-US" sz="2200" dirty="0">
                <a:solidFill>
                  <a:schemeClr val="tx1"/>
                </a:solidFill>
              </a:rPr>
              <a:t> Field is written (not part of a reduction)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location: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source: </a:t>
            </a:r>
            <a:r>
              <a:rPr lang="en-US" sz="2200" dirty="0">
                <a:solidFill>
                  <a:schemeClr val="tx1"/>
                </a:solidFill>
              </a:rPr>
              <a:t>At the source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destination: </a:t>
            </a:r>
            <a:r>
              <a:rPr lang="en-US" sz="2200" dirty="0">
                <a:solidFill>
                  <a:schemeClr val="tx1"/>
                </a:solidFill>
              </a:rPr>
              <a:t>At the destination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any: </a:t>
            </a:r>
            <a:r>
              <a:rPr lang="en-US" sz="2200" dirty="0">
                <a:solidFill>
                  <a:schemeClr val="tx1"/>
                </a:solidFill>
              </a:rPr>
              <a:t>At the node or both end points of edge</a:t>
            </a: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F23EC91-A220-5047-99C3-92035CA5B2D8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52AE01-750A-5E41-B6F8-63E15396F5D8}"/>
              </a:ext>
            </a:extLst>
          </p:cNvPr>
          <p:cNvGrpSpPr/>
          <p:nvPr/>
        </p:nvGrpSpPr>
        <p:grpSpPr>
          <a:xfrm>
            <a:off x="7175500" y="1536567"/>
            <a:ext cx="4532350" cy="4453525"/>
            <a:chOff x="6749666" y="436187"/>
            <a:chExt cx="4955984" cy="5561919"/>
          </a:xfrm>
        </p:grpSpPr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59F20708-FCBE-844A-93C4-43A47F2F761E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E1D3AFF-0E63-B745-9281-A502573E7157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974A5F5-D8C8-F44F-8BCC-35D5A639A017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8FC508BE-CAAB-9247-921B-E5C4C4D1C832}"/>
                  </a:ext>
                </a:extLst>
              </p:cNvPr>
              <p:cNvCxnSpPr>
                <a:cxnSpLocks/>
                <a:stCxn id="45" idx="4"/>
                <a:endCxn id="5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4A09BC6-43FF-514B-9CDB-9B2534084AB4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C35F02E-404D-0044-8AA0-E75FB8E9FE69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806601AD-0B92-0543-B43C-686555D9C86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B51A27F-B36C-0A46-9645-0717BE4BED67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FD1CC51-0F32-F844-A198-4B0BA1BA7F13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54" name="Rounded Rectangle 53">
                <a:extLst>
                  <a:ext uri="{FF2B5EF4-FFF2-40B4-BE49-F238E27FC236}">
                    <a16:creationId xmlns:a16="http://schemas.microsoft.com/office/drawing/2014/main" id="{6D0448A0-93A2-684A-AB0B-A6807CDCA8E4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CCF9578C-A1D8-9E47-B6BA-6DBB2FFC3ECF}"/>
                  </a:ext>
                </a:extLst>
              </p:cNvPr>
              <p:cNvCxnSpPr>
                <a:stCxn id="51" idx="2"/>
                <a:endCxn id="54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1F285BD-FD2E-AC40-BB83-6E9A3DD2107B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119156CB-C2DC-4940-8D53-CD9C7009459E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BA096BD9-E9B7-4349-808B-D9C7BBF676EB}"/>
                  </a:ext>
                </a:extLst>
              </p:cNvPr>
              <p:cNvCxnSpPr>
                <a:cxnSpLocks/>
                <a:stCxn id="54" idx="2"/>
                <a:endCxn id="57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83B88D-16E7-3F46-9CB9-9A81D6FC3A71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48C18B6-A105-DA41-BA00-E0CA9EAACB9D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B440E88-6306-AF4F-B020-186F090B9829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3ECE394-D33A-FC49-B18B-B528933081E1}"/>
                </a:ext>
              </a:extLst>
            </p:cNvPr>
            <p:cNvCxnSpPr>
              <a:cxnSpLocks/>
              <a:endCxn id="60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9A66250-3A15-794C-A43B-6FE294589A18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BF5078F-E574-1C4B-A13D-594B288644C6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0501A0B-70AB-594B-956B-EE86E7F6BA4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1AF87C-68B0-CE43-B4A2-6F433EA21B0A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FAB97C7-2721-D34F-9C32-1BCCBF0AA29A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68" name="Elbow Connector 67">
              <a:extLst>
                <a:ext uri="{FF2B5EF4-FFF2-40B4-BE49-F238E27FC236}">
                  <a16:creationId xmlns:a16="http://schemas.microsoft.com/office/drawing/2014/main" id="{FF3ECADC-79C8-4740-99F3-CC64489CAE14}"/>
                </a:ext>
              </a:extLst>
            </p:cNvPr>
            <p:cNvCxnSpPr>
              <a:cxnSpLocks/>
              <a:stCxn id="61" idx="2"/>
              <a:endCxn id="64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FA3FA30A-C143-724B-90B0-EDE813E55610}"/>
                </a:ext>
              </a:extLst>
            </p:cNvPr>
            <p:cNvCxnSpPr>
              <a:cxnSpLocks/>
              <a:stCxn id="61" idx="2"/>
              <a:endCxn id="65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54BEFBEC-C5AF-C242-A126-B24A262160D0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71" name="Parallelogram 70">
                <a:extLst>
                  <a:ext uri="{FF2B5EF4-FFF2-40B4-BE49-F238E27FC236}">
                    <a16:creationId xmlns:a16="http://schemas.microsoft.com/office/drawing/2014/main" id="{D391ADB8-3169-2044-AC32-637A357A8792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FF25E9F-E567-AD4E-9E60-137FC67A6C95}"/>
                  </a:ext>
                </a:extLst>
              </p:cNvPr>
              <p:cNvCxnSpPr>
                <a:stCxn id="71" idx="5"/>
                <a:endCxn id="71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7BD6D6C-C453-1B4E-909E-9CC724FC2D2D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275B582-02AC-E341-BEDF-396C0D87CF7F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44F5BEB-D2F0-2A43-BF65-A519897B2583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76" name="Parallelogram 75">
                <a:extLst>
                  <a:ext uri="{FF2B5EF4-FFF2-40B4-BE49-F238E27FC236}">
                    <a16:creationId xmlns:a16="http://schemas.microsoft.com/office/drawing/2014/main" id="{DA635BA3-A9FA-7744-B361-4A9656120444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FA09AA2-EB34-CF43-836A-448DE46C7C09}"/>
                  </a:ext>
                </a:extLst>
              </p:cNvPr>
              <p:cNvCxnSpPr>
                <a:stCxn id="76" idx="5"/>
                <a:endCxn id="76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B5A49CB-8274-2F48-AC83-9E1CD24C5CC7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C715B555-8B53-384C-846F-245A11CE0734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44FAF0DB-F704-A543-9502-96148DA43E33}"/>
                </a:ext>
              </a:extLst>
            </p:cNvPr>
            <p:cNvCxnSpPr>
              <a:cxnSpLocks/>
              <a:stCxn id="60" idx="2"/>
              <a:endCxn id="71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Elbow Connector 80">
              <a:extLst>
                <a:ext uri="{FF2B5EF4-FFF2-40B4-BE49-F238E27FC236}">
                  <a16:creationId xmlns:a16="http://schemas.microsoft.com/office/drawing/2014/main" id="{2BF7C8A1-F8E6-C040-9673-7488E9D438D9}"/>
                </a:ext>
              </a:extLst>
            </p:cNvPr>
            <p:cNvCxnSpPr>
              <a:cxnSpLocks/>
              <a:stCxn id="64" idx="2"/>
              <a:endCxn id="78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Elbow Connector 81">
              <a:extLst>
                <a:ext uri="{FF2B5EF4-FFF2-40B4-BE49-F238E27FC236}">
                  <a16:creationId xmlns:a16="http://schemas.microsoft.com/office/drawing/2014/main" id="{250BE610-932F-3141-A254-CBA28482345B}"/>
                </a:ext>
              </a:extLst>
            </p:cNvPr>
            <p:cNvCxnSpPr>
              <a:cxnSpLocks/>
              <a:stCxn id="65" idx="2"/>
              <a:endCxn id="78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FE400DA-A0EE-124B-97DD-38D287E7024B}"/>
              </a:ext>
            </a:extLst>
          </p:cNvPr>
          <p:cNvCxnSpPr>
            <a:cxnSpLocks/>
          </p:cNvCxnSpPr>
          <p:nvPr/>
        </p:nvCxnSpPr>
        <p:spPr>
          <a:xfrm>
            <a:off x="8698708" y="5828885"/>
            <a:ext cx="457200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Graphic 83" descr="Envelope">
            <a:extLst>
              <a:ext uri="{FF2B5EF4-FFF2-40B4-BE49-F238E27FC236}">
                <a16:creationId xmlns:a16="http://schemas.microsoft.com/office/drawing/2014/main" id="{F8E1675D-DB31-0A44-8AC0-A345ECE238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09362" y="5624416"/>
            <a:ext cx="220590" cy="2205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FB544-C115-BD43-99A1-50B133F166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4001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E99C5B7-FB80-DA44-BCB5-69E8DC7EDA26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D4C5B-1F26-6342-941B-CB588AF57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9D0DD-6978-244F-AA72-EDB963A0A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88433"/>
            <a:ext cx="5986444" cy="3656078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accessed: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, residual, rank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 operation </a:t>
            </a:r>
            <a:r>
              <a:rPr lang="en-US" sz="2200" b="1" i="1" dirty="0">
                <a:solidFill>
                  <a:schemeClr val="tx1"/>
                </a:solidFill>
              </a:rPr>
              <a:t>(</a:t>
            </a:r>
            <a:r>
              <a:rPr lang="en-US" sz="2200" b="1" i="1" dirty="0" err="1">
                <a:solidFill>
                  <a:schemeClr val="tx1"/>
                </a:solidFill>
              </a:rPr>
              <a:t>contrib</a:t>
            </a:r>
            <a:r>
              <a:rPr lang="en-US" sz="2200" b="1" i="1" dirty="0">
                <a:solidFill>
                  <a:schemeClr val="tx1"/>
                </a:solidFill>
              </a:rPr>
              <a:t>)</a:t>
            </a:r>
            <a:r>
              <a:rPr lang="en-US" sz="2200" dirty="0">
                <a:solidFill>
                  <a:schemeClr val="tx1"/>
                </a:solidFill>
              </a:rPr>
              <a:t>: </a:t>
            </a:r>
            <a:r>
              <a:rPr lang="en-US" sz="2200" i="1" dirty="0">
                <a:solidFill>
                  <a:schemeClr val="tx1"/>
                </a:solidFill>
              </a:rPr>
              <a:t>+= 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 location:</a:t>
            </a:r>
          </a:p>
          <a:p>
            <a:pPr lvl="1">
              <a:spcBef>
                <a:spcPts val="600"/>
              </a:spcBef>
            </a:pPr>
            <a:r>
              <a:rPr lang="en-US" sz="2000" i="1" dirty="0">
                <a:solidFill>
                  <a:schemeClr val="tx1"/>
                </a:solidFill>
              </a:rPr>
              <a:t>residual </a:t>
            </a:r>
            <a:r>
              <a:rPr lang="en-US" sz="2000" dirty="0">
                <a:solidFill>
                  <a:schemeClr val="tx1"/>
                </a:solidFill>
              </a:rPr>
              <a:t>and </a:t>
            </a:r>
            <a:r>
              <a:rPr lang="en-US" sz="2000" i="1" dirty="0">
                <a:solidFill>
                  <a:schemeClr val="tx1"/>
                </a:solidFill>
              </a:rPr>
              <a:t>rank</a:t>
            </a: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Read at source	</a:t>
            </a:r>
          </a:p>
          <a:p>
            <a:pPr lvl="1">
              <a:spcBef>
                <a:spcPts val="600"/>
              </a:spcBef>
            </a:pPr>
            <a:r>
              <a:rPr lang="en-US" sz="2000" i="1" dirty="0" err="1">
                <a:solidFill>
                  <a:schemeClr val="tx1"/>
                </a:solidFill>
              </a:rPr>
              <a:t>contrib</a:t>
            </a:r>
            <a:endParaRPr lang="en-US" sz="2000" i="1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Updated at destination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DB9784-E50A-CB46-8066-CAFB87E9C762}"/>
              </a:ext>
            </a:extLst>
          </p:cNvPr>
          <p:cNvSpPr/>
          <p:nvPr/>
        </p:nvSpPr>
        <p:spPr>
          <a:xfrm>
            <a:off x="7063891" y="3894375"/>
            <a:ext cx="4712509" cy="53573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13251F-FEE3-DF42-8772-5317E1C661A1}"/>
              </a:ext>
            </a:extLst>
          </p:cNvPr>
          <p:cNvSpPr/>
          <p:nvPr/>
        </p:nvSpPr>
        <p:spPr>
          <a:xfrm>
            <a:off x="7230889" y="5344511"/>
            <a:ext cx="2701388" cy="31531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890CEB5-B7FC-7D47-94C6-78D3373002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34557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71652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Inserting Communication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772EA-F92A-E448-BC57-9FC42ADE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45</a:t>
            </a:fld>
            <a:endParaRPr lang="e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96EBFE-DE69-9B41-BF9C-67FE82F2ADFE}"/>
              </a:ext>
            </a:extLst>
          </p:cNvPr>
          <p:cNvGrpSpPr/>
          <p:nvPr/>
        </p:nvGrpSpPr>
        <p:grpSpPr>
          <a:xfrm>
            <a:off x="7593329" y="1536567"/>
            <a:ext cx="4532350" cy="4453525"/>
            <a:chOff x="6749666" y="436187"/>
            <a:chExt cx="4955984" cy="5561919"/>
          </a:xfrm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5E4325C9-F8D6-D64A-A82C-6AC039336707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E3967C-EDC1-DC49-905F-0899D7A43C91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A9A4B7-5556-F047-A626-1082207C71B9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E220C692-D153-E541-BEB3-831A9AC8B046}"/>
                  </a:ext>
                </a:extLst>
              </p:cNvPr>
              <p:cNvCxnSpPr>
                <a:cxnSpLocks/>
                <a:stCxn id="7" idx="4"/>
                <a:endCxn id="1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2B3FE52-3CAA-594F-919E-7E181ADFE99D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B4CCE82-9542-8F4A-8C49-5F55C981BC17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402D35D-9778-9449-A753-977C2AEF8B3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B99BFF-0D16-F74C-A5A8-8F55E0B0043A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763EA63-CEC2-804D-9628-CC6EF2B1F161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9AA0DCD5-29AF-F447-9B4C-FD0B158A4648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A7C69AA-0E16-8C42-B6C8-DA402D3BA945}"/>
                  </a:ext>
                </a:extLst>
              </p:cNvPr>
              <p:cNvCxnSpPr>
                <a:stCxn id="11" idx="2"/>
                <a:endCxn id="41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8067A14-96D9-0E4D-A3AC-1A880FC5A079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64A444F-FCBF-8C44-92E9-BF7F2F1EBFD2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A6BCD523-17DA-E749-9537-9455F2DE2AC5}"/>
                  </a:ext>
                </a:extLst>
              </p:cNvPr>
              <p:cNvCxnSpPr>
                <a:cxnSpLocks/>
                <a:stCxn id="41" idx="2"/>
                <a:endCxn id="39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5103C4-9DB9-E84F-B00F-21B07A54A3A6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FC167F-3845-3D4D-A650-F8F4ED43BF19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F58045D-982B-8B42-B99D-3C2686103287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8C8489-1B8D-1848-B9D5-2BE7B49837EF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C038EA3-B618-CC42-A583-6DCE2AD2D365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98DD037-0FFB-E743-8238-37258CF93137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16E7D0-9E6C-0849-87F3-7481F416667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483C2E-8C01-C944-928A-166B6800809E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B42E7A-3B2C-944F-A17B-9E05DB8FA15B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C3357A2B-7FBD-4847-88E6-0FADDAE2D819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01A6EF28-91EE-DD4A-844D-1F84FB436563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1F12B98-266E-A045-B3A4-E8ECA67C317A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35" name="Parallelogram 34">
                <a:extLst>
                  <a:ext uri="{FF2B5EF4-FFF2-40B4-BE49-F238E27FC236}">
                    <a16:creationId xmlns:a16="http://schemas.microsoft.com/office/drawing/2014/main" id="{6A38B153-9D4D-1C46-B595-96AC4B2162CF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832E329-4A85-254E-95A7-1538E0D73823}"/>
                  </a:ext>
                </a:extLst>
              </p:cNvPr>
              <p:cNvCxnSpPr>
                <a:stCxn id="35" idx="5"/>
                <a:endCxn id="35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EB5C205-A661-144B-914E-3858362CE527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A083108-6C15-ED4A-B767-C5F264C96450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8744BE1-1F55-3B46-8778-5C788314AA2E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48D98910-01C9-FF4D-947B-C00F4ACE66D0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CC65D9E-B344-B94B-B224-CD531EF7E140}"/>
                  </a:ext>
                </a:extLst>
              </p:cNvPr>
              <p:cNvCxnSpPr>
                <a:stCxn id="31" idx="5"/>
                <a:endCxn id="31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9864ABD-F1A0-9141-8FF9-793D2F45992E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B0B99F-3FB9-AD4C-AF8B-C2E58859174B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34E7F8B-031C-6E4D-83C5-8C676858CBA0}"/>
                </a:ext>
              </a:extLst>
            </p:cNvPr>
            <p:cNvCxnSpPr>
              <a:cxnSpLocks/>
              <a:stCxn id="16" idx="2"/>
              <a:endCxn id="35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BA90AA51-26BB-5243-9B85-B8F5C2927A1A}"/>
                </a:ext>
              </a:extLst>
            </p:cNvPr>
            <p:cNvCxnSpPr>
              <a:cxnSpLocks/>
              <a:stCxn id="20" idx="2"/>
              <a:endCxn id="33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F95CDDAF-589E-E347-9B4D-1D66537115A9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26137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BA83CB-3477-9147-9D51-F1535AA589F1}"/>
              </a:ext>
            </a:extLst>
          </p:cNvPr>
          <p:cNvSpPr/>
          <p:nvPr/>
        </p:nvSpPr>
        <p:spPr>
          <a:xfrm>
            <a:off x="5869719" y="1724850"/>
            <a:ext cx="5497218" cy="4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176" y="1747895"/>
            <a:ext cx="5317543" cy="701833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Gluon sync API calls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4051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Naïve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UnOptimized</a:t>
            </a:r>
            <a:r>
              <a:rPr lang="en-US" sz="3600" dirty="0">
                <a:solidFill>
                  <a:schemeClr val="tx1"/>
                </a:solidFill>
              </a:rPr>
              <a:t> PageRank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46</a:t>
            </a:fld>
            <a:endParaRPr lang="e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ED3A8-1673-2041-9410-ADF1D82BD67E}"/>
              </a:ext>
            </a:extLst>
          </p:cNvPr>
          <p:cNvSpPr txBox="1"/>
          <p:nvPr/>
        </p:nvSpPr>
        <p:spPr>
          <a:xfrm>
            <a:off x="6001403" y="1837331"/>
            <a:ext cx="6232412" cy="4031873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workDone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){</a:t>
            </a: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tol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  <a:endParaRPr lang="en-US" sz="1600" dirty="0">
              <a:solidFill>
                <a:srgbClr val="7030A0"/>
              </a:solidFill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107246" y="4294186"/>
            <a:ext cx="5963743" cy="26801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9CFC8F-5AE4-E145-9237-E7D921E908F4}"/>
              </a:ext>
            </a:extLst>
          </p:cNvPr>
          <p:cNvSpPr txBox="1"/>
          <p:nvPr/>
        </p:nvSpPr>
        <p:spPr>
          <a:xfrm>
            <a:off x="90823" y="3556236"/>
            <a:ext cx="5821675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330D6C-CD23-B746-850B-2B54EE65449C}"/>
              </a:ext>
            </a:extLst>
          </p:cNvPr>
          <p:cNvSpPr/>
          <p:nvPr/>
        </p:nvSpPr>
        <p:spPr>
          <a:xfrm>
            <a:off x="6044182" y="5061202"/>
            <a:ext cx="6026807" cy="29277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740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528401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47</a:t>
            </a:fld>
            <a:endParaRPr lang="en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8E7F301C-FDBA-B342-B645-07145285A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339959" y="888980"/>
            <a:ext cx="2081048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612500"/>
            <a:ext cx="0" cy="187121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459080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20873683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48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194128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923136"/>
            <a:ext cx="0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569439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8674976" y="1580797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9915B37-8490-8B48-B954-042F284FBC1B}"/>
              </a:ext>
            </a:extLst>
          </p:cNvPr>
          <p:cNvSpPr txBox="1">
            <a:spLocks/>
          </p:cNvSpPr>
          <p:nvPr/>
        </p:nvSpPr>
        <p:spPr>
          <a:xfrm>
            <a:off x="420973" y="1748940"/>
            <a:ext cx="7528401" cy="455432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457189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8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after </a:t>
            </a: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endParaRPr lang="en-US" sz="2267" dirty="0">
              <a:solidFill>
                <a:schemeClr val="tx1"/>
              </a:solidFill>
            </a:endParaRPr>
          </a:p>
          <a:p>
            <a:pPr marL="795847" lvl="1" indent="0">
              <a:spcBef>
                <a:spcPts val="1200"/>
              </a:spcBef>
              <a:buFont typeface="Calibri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01C4523-B1A8-EB49-87DE-7F45D2AB8531}"/>
              </a:ext>
            </a:extLst>
          </p:cNvPr>
          <p:cNvSpPr txBox="1">
            <a:spLocks/>
          </p:cNvSpPr>
          <p:nvPr/>
        </p:nvSpPr>
        <p:spPr>
          <a:xfrm>
            <a:off x="415599" y="307540"/>
            <a:ext cx="11360800" cy="943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 kern="1200" spc="-5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7045045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911222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On-demand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Only sync before operator if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before using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on-demand in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r>
              <a:rPr lang="en-US" sz="2200" dirty="0">
                <a:solidFill>
                  <a:schemeClr val="tx1"/>
                </a:solidFill>
              </a:rPr>
              <a:t> before reading</a:t>
            </a:r>
          </a:p>
          <a:p>
            <a:pPr lvl="1">
              <a:spcBef>
                <a:spcPts val="1200"/>
              </a:spcBef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49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730160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525207" y="3483718"/>
            <a:ext cx="2782613" cy="1316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 flipH="1">
            <a:off x="9916514" y="1923136"/>
            <a:ext cx="1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966255" y="4884751"/>
            <a:ext cx="190052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9211008" y="3545976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9370AF0-22E9-E94D-8AE1-41334C7F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07781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F110EA-7DE8-D248-8569-2EB531BA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12" y="4619958"/>
            <a:ext cx="2138711" cy="160817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DD021CB-33DE-434F-909D-E240413AE0EA}"/>
              </a:ext>
            </a:extLst>
          </p:cNvPr>
          <p:cNvGrpSpPr/>
          <p:nvPr/>
        </p:nvGrpSpPr>
        <p:grpSpPr>
          <a:xfrm>
            <a:off x="3631070" y="2764127"/>
            <a:ext cx="1999504" cy="1223422"/>
            <a:chOff x="3702204" y="4258007"/>
            <a:chExt cx="1993929" cy="12927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1EEC0-AB31-A445-8AFF-7FB34D5F66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83809"/>
            <a:stretch/>
          </p:blipFill>
          <p:spPr>
            <a:xfrm>
              <a:off x="3702204" y="4258007"/>
              <a:ext cx="546411" cy="129276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B1501B-DCE1-B84A-A64B-DBDE7BE158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334" r="17710"/>
            <a:stretch/>
          </p:blipFill>
          <p:spPr>
            <a:xfrm>
              <a:off x="4246474" y="4258007"/>
              <a:ext cx="1449659" cy="1292768"/>
            </a:xfrm>
            <a:prstGeom prst="rect">
              <a:avLst/>
            </a:prstGeom>
          </p:spPr>
        </p:pic>
      </p:grpSp>
      <p:sp>
        <p:nvSpPr>
          <p:cNvPr id="9" name="Shape 73">
            <a:extLst>
              <a:ext uri="{FF2B5EF4-FFF2-40B4-BE49-F238E27FC236}">
                <a16:creationId xmlns:a16="http://schemas.microsoft.com/office/drawing/2014/main" id="{0436899B-34BA-7B47-9C37-C694BB6AAAC8}"/>
              </a:ext>
            </a:extLst>
          </p:cNvPr>
          <p:cNvSpPr txBox="1">
            <a:spLocks/>
          </p:cNvSpPr>
          <p:nvPr/>
        </p:nvSpPr>
        <p:spPr>
          <a:xfrm>
            <a:off x="1512492" y="1599575"/>
            <a:ext cx="3074732" cy="63059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 algn="ctr">
              <a:buFont typeface="Calibri" panose="020F0502020204030204" pitchFamily="34" charset="0"/>
              <a:buNone/>
            </a:pPr>
            <a:r>
              <a:rPr lang="en" sz="2800" b="1">
                <a:solidFill>
                  <a:srgbClr val="0070C0"/>
                </a:solidFill>
              </a:rPr>
              <a:t>Applications:</a:t>
            </a:r>
            <a:r>
              <a:rPr lang="en" sz="2800" b="1">
                <a:solidFill>
                  <a:schemeClr val="tx1"/>
                </a:solidFill>
              </a:rPr>
              <a:t> </a:t>
            </a:r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86CD00-B873-344D-B9C5-C88A6E05B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128" y="2679533"/>
            <a:ext cx="1309480" cy="1309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C49E470-ABA6-C24D-89DD-B212D03D55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581" b="21771"/>
          <a:stretch/>
        </p:blipFill>
        <p:spPr>
          <a:xfrm>
            <a:off x="3631070" y="4915443"/>
            <a:ext cx="2526414" cy="10354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FEC386-9176-404E-AFF8-4EAED8E8C560}"/>
              </a:ext>
            </a:extLst>
          </p:cNvPr>
          <p:cNvSpPr txBox="1"/>
          <p:nvPr/>
        </p:nvSpPr>
        <p:spPr>
          <a:xfrm>
            <a:off x="1064984" y="2239407"/>
            <a:ext cx="14871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Pathfinding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F33456-E78A-E64E-8972-91D257E82623}"/>
              </a:ext>
            </a:extLst>
          </p:cNvPr>
          <p:cNvSpPr txBox="1"/>
          <p:nvPr/>
        </p:nvSpPr>
        <p:spPr>
          <a:xfrm>
            <a:off x="3510611" y="2242647"/>
            <a:ext cx="23259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Recommendations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1CB07F-4B6D-BF47-9BB7-9B5095A0268B}"/>
              </a:ext>
            </a:extLst>
          </p:cNvPr>
          <p:cNvSpPr txBox="1"/>
          <p:nvPr/>
        </p:nvSpPr>
        <p:spPr>
          <a:xfrm>
            <a:off x="3510611" y="4484555"/>
            <a:ext cx="28546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Centrality / Importance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1CB8A6-F5A2-644F-87E0-F50B15855362}"/>
              </a:ext>
            </a:extLst>
          </p:cNvPr>
          <p:cNvSpPr txBox="1"/>
          <p:nvPr/>
        </p:nvSpPr>
        <p:spPr>
          <a:xfrm>
            <a:off x="1064984" y="4475953"/>
            <a:ext cx="12946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Searching</a:t>
            </a:r>
          </a:p>
        </p:txBody>
      </p:sp>
      <p:sp>
        <p:nvSpPr>
          <p:cNvPr id="19" name="Shape 72">
            <a:extLst>
              <a:ext uri="{FF2B5EF4-FFF2-40B4-BE49-F238E27FC236}">
                <a16:creationId xmlns:a16="http://schemas.microsoft.com/office/drawing/2014/main" id="{21F064CF-6614-EB49-9AEC-BDD9D1DE06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Distributed </a:t>
            </a:r>
            <a:r>
              <a:rPr lang="en" dirty="0">
                <a:solidFill>
                  <a:schemeClr val="tx1"/>
                </a:solidFill>
              </a:rPr>
              <a:t>Graph Analytics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" name="Shape 75">
            <a:extLst>
              <a:ext uri="{FF2B5EF4-FFF2-40B4-BE49-F238E27FC236}">
                <a16:creationId xmlns:a16="http://schemas.microsoft.com/office/drawing/2014/main" id="{CA1E3989-16BB-5C45-833F-7F954A15FC5E}"/>
              </a:ext>
            </a:extLst>
          </p:cNvPr>
          <p:cNvSpPr txBox="1"/>
          <p:nvPr/>
        </p:nvSpPr>
        <p:spPr>
          <a:xfrm>
            <a:off x="415601" y="5910819"/>
            <a:ext cx="7048459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</a:t>
            </a:r>
            <a:r>
              <a:rPr lang="en" sz="1067" err="1"/>
              <a:t>yola</a:t>
            </a:r>
            <a:r>
              <a:rPr lang="en" sz="1067"/>
              <a:t>,</a:t>
            </a:r>
            <a:r>
              <a:rPr lang="en-US" sz="1067" err="1"/>
              <a:t>edutopiaglobal.com</a:t>
            </a:r>
            <a:r>
              <a:rPr lang="en" sz="1067"/>
              <a:t> </a:t>
            </a:r>
            <a:r>
              <a:rPr lang="en" sz="1067" err="1"/>
              <a:t>slideshare</a:t>
            </a:r>
            <a:r>
              <a:rPr lang="en" sz="1067"/>
              <a:t>, </a:t>
            </a:r>
            <a:r>
              <a:rPr lang="en" sz="1067" err="1"/>
              <a:t>amazon.com</a:t>
            </a:r>
            <a:endParaRPr sz="1067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791A2C-A61B-B54D-BDC5-B9FC874554A0}"/>
              </a:ext>
            </a:extLst>
          </p:cNvPr>
          <p:cNvCxnSpPr/>
          <p:nvPr/>
        </p:nvCxnSpPr>
        <p:spPr>
          <a:xfrm>
            <a:off x="7012127" y="1761941"/>
            <a:ext cx="40744" cy="4507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48803E0-1010-E046-A998-0461905B9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9132" y="2330803"/>
            <a:ext cx="3173843" cy="3269058"/>
          </a:xfrm>
          <a:prstGeom prst="rect">
            <a:avLst/>
          </a:prstGeom>
        </p:spPr>
      </p:pic>
      <p:sp>
        <p:nvSpPr>
          <p:cNvPr id="23" name="Shape 75">
            <a:extLst>
              <a:ext uri="{FF2B5EF4-FFF2-40B4-BE49-F238E27FC236}">
                <a16:creationId xmlns:a16="http://schemas.microsoft.com/office/drawing/2014/main" id="{C0F7121A-8624-974E-A82F-0C54B37CC6ED}"/>
              </a:ext>
            </a:extLst>
          </p:cNvPr>
          <p:cNvSpPr txBox="1"/>
          <p:nvPr/>
        </p:nvSpPr>
        <p:spPr>
          <a:xfrm>
            <a:off x="6986968" y="1681030"/>
            <a:ext cx="4855628" cy="46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 b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Datasets:</a:t>
            </a:r>
            <a:r>
              <a:rPr lang="en" sz="2800">
                <a:latin typeface="Calibri" panose="020F0502020204030204" pitchFamily="34" charset="0"/>
                <a:cs typeface="Calibri" panose="020F0502020204030204" pitchFamily="34" charset="0"/>
              </a:rPr>
              <a:t> unstructured graphs</a:t>
            </a:r>
            <a:endParaRPr lang="en-US" sz="2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Shape 75">
            <a:extLst>
              <a:ext uri="{FF2B5EF4-FFF2-40B4-BE49-F238E27FC236}">
                <a16:creationId xmlns:a16="http://schemas.microsoft.com/office/drawing/2014/main" id="{E12A5A89-5B1D-214C-B9CD-7733C50CC5DB}"/>
              </a:ext>
            </a:extLst>
          </p:cNvPr>
          <p:cNvSpPr txBox="1"/>
          <p:nvPr/>
        </p:nvSpPr>
        <p:spPr>
          <a:xfrm>
            <a:off x="7667733" y="6039597"/>
            <a:ext cx="3560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Sentinel Visualizer</a:t>
            </a:r>
            <a:endParaRPr sz="1067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20101-611B-D44D-AC35-1DB5E6E8CADF}"/>
              </a:ext>
            </a:extLst>
          </p:cNvPr>
          <p:cNvSpPr txBox="1"/>
          <p:nvPr/>
        </p:nvSpPr>
        <p:spPr>
          <a:xfrm>
            <a:off x="7500259" y="5599861"/>
            <a:ext cx="417854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3200" kern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Need TBs of memory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CA8714FC-A109-E14F-AF65-8F7344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8B7A7-3CD0-D640-A3E5-35676E6BED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59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10683325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Inserting on-demand communication: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</a:rPr>
              <a:t>sync-state flags  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Before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Checks sync-state flags with precise read/write location provided by Abelian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Calls Gluon sync if required.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After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Inserts code to set or invalidate field-specific sync-state flags (uses write location)</a:t>
            </a:r>
          </a:p>
          <a:p>
            <a:pPr>
              <a:spcBef>
                <a:spcPts val="600"/>
              </a:spcBef>
            </a:pPr>
            <a:endParaRPr lang="en-US" sz="2533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50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F76214-8175-934C-B5E1-86718FED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810448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90033"/>
            <a:ext cx="6061400" cy="135956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on-demand communication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1C378F-2D66-7D4C-B308-24C39AA43872}"/>
              </a:ext>
            </a:extLst>
          </p:cNvPr>
          <p:cNvSpPr txBox="1"/>
          <p:nvPr/>
        </p:nvSpPr>
        <p:spPr>
          <a:xfrm>
            <a:off x="528837" y="3261462"/>
            <a:ext cx="5340881" cy="156966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alpha, tolerance});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136EC-E82E-0F4F-A16B-3823E3868D17}"/>
              </a:ext>
            </a:extLst>
          </p:cNvPr>
          <p:cNvSpPr txBox="1"/>
          <p:nvPr/>
        </p:nvSpPr>
        <p:spPr>
          <a:xfrm>
            <a:off x="415600" y="2814673"/>
            <a:ext cx="273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Insert and Set sync flags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0BAFBE-0179-804E-A6ED-B95C101033C9}"/>
              </a:ext>
            </a:extLst>
          </p:cNvPr>
          <p:cNvSpPr/>
          <p:nvPr/>
        </p:nvSpPr>
        <p:spPr>
          <a:xfrm>
            <a:off x="602638" y="4046504"/>
            <a:ext cx="2318362" cy="21804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EC9157-515C-8146-9D45-2A0D1C687118}"/>
              </a:ext>
            </a:extLst>
          </p:cNvPr>
          <p:cNvSpPr/>
          <p:nvPr/>
        </p:nvSpPr>
        <p:spPr>
          <a:xfrm>
            <a:off x="602638" y="4301958"/>
            <a:ext cx="2712062" cy="207954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BE24AC-4DDE-9C4D-9317-F8ABA2C2EBCF}"/>
              </a:ext>
            </a:extLst>
          </p:cNvPr>
          <p:cNvSpPr txBox="1"/>
          <p:nvPr/>
        </p:nvSpPr>
        <p:spPr>
          <a:xfrm>
            <a:off x="5982955" y="3265223"/>
            <a:ext cx="5793445" cy="280076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A789FE-1215-B84C-AC81-AF9A5933B586}"/>
              </a:ext>
            </a:extLst>
          </p:cNvPr>
          <p:cNvSpPr txBox="1"/>
          <p:nvPr/>
        </p:nvSpPr>
        <p:spPr>
          <a:xfrm>
            <a:off x="5869718" y="2814673"/>
            <a:ext cx="4822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Check sync flags and insert Gluon sync calls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292238" y="3567597"/>
            <a:ext cx="4286862" cy="467617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On-demand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dirty="0" smtClean="0"/>
              <a:pPr/>
              <a:t>51</a:t>
            </a:fld>
            <a:endParaRPr lang="e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CE1C75-DF83-0C45-9C8B-682E6F7BA992}"/>
              </a:ext>
            </a:extLst>
          </p:cNvPr>
          <p:cNvSpPr/>
          <p:nvPr/>
        </p:nvSpPr>
        <p:spPr>
          <a:xfrm>
            <a:off x="6096000" y="5503446"/>
            <a:ext cx="2669628" cy="25096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23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E81CC9E7-B75E-F8A4-8CEF-AF2B59BEE71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55331" y="1154215"/>
            <a:ext cx="8687173" cy="1920526"/>
          </a:xfrm>
        </p:spPr>
        <p:txBody>
          <a:bodyPr>
            <a:spAutoFit/>
          </a:bodyPr>
          <a:lstStyle/>
          <a:p>
            <a:pPr lvl="0" algn="ctr"/>
            <a:r>
              <a:rPr lang="en-US"/>
              <a:t>A Compiler for Throughput Optimization of Graph </a:t>
            </a:r>
            <a:br>
              <a:rPr lang="en-US"/>
            </a:br>
            <a:r>
              <a:rPr lang="en-US"/>
              <a:t>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C62939-FED9-2B0B-AF2C-F3F5E28CA35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283920" y="3819871"/>
            <a:ext cx="9539562" cy="1783758"/>
          </a:xfrm>
        </p:spPr>
        <p:txBody>
          <a:bodyPr anchor="b">
            <a:spAutoFit/>
          </a:bodyPr>
          <a:lstStyle/>
          <a:p>
            <a:pPr lvl="0" algn="ctr"/>
            <a:r>
              <a:rPr lang="en-US" sz="2903">
                <a:latin typeface="Arial" pitchFamily="18"/>
              </a:rPr>
              <a:t>Sreepathi Pai    Keshav Pingali</a:t>
            </a:r>
          </a:p>
          <a:p>
            <a:pPr lvl="0" algn="ctr"/>
            <a:r>
              <a:rPr lang="en-US" sz="2177">
                <a:latin typeface="Arial" pitchFamily="18"/>
              </a:rPr>
              <a:t>The University of Texas at Austin</a:t>
            </a:r>
          </a:p>
          <a:p>
            <a:pPr lvl="0" algn="ctr"/>
            <a:endParaRPr lang="en-US" sz="2177">
              <a:latin typeface="Arial" pitchFamily="18"/>
            </a:endParaRPr>
          </a:p>
          <a:p>
            <a:pPr lvl="0" algn="ctr"/>
            <a:r>
              <a:rPr lang="en-US" sz="2177">
                <a:latin typeface="Arial" pitchFamily="18"/>
              </a:rPr>
              <a:t>November 16, 2016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1DE38FB-81FE-0705-811D-61BE3420BF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Outline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C2CDB32-53D1-6893-6C3B-EBBE10EC46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Approaches to Graph Algorithms on GPUs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and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#1: Atomics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#2: Inner-loop Serialization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#3: Short Kernel Launches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Results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Performance Models for Graph Algorithms on GPUs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DC16A532-5E4E-A4B5-4875-4EE3C1D1DEF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273026"/>
            <a:ext cx="8033676" cy="5310279"/>
          </a:xfrm>
        </p:spPr>
        <p:txBody>
          <a:bodyPr anchor="ctr"/>
          <a:lstStyle/>
          <a:p>
            <a:pPr lvl="0" algn="ctr"/>
            <a:r>
              <a:rPr lang="en-US" sz="2903">
                <a:latin typeface="Arial" pitchFamily="18"/>
              </a:rPr>
              <a:t>Approaches to Graph Algorithms on GPUs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46121-F4EC-85B5-4324-9E210AA2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D90430-E77F-4C72-8BB4-B8AF5571AB7D}" type="slidenum">
              <a:t>55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D5B5019-AA73-9FEE-704D-437B533FE7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Graph 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DFEDD8C-4277-311D-49FE-3E5B4B8B0CB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GPUs excel on regular data-parallel code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e.g. Matrix Multiply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algorithms on GPUs?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Good: Require lots of bandwidth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GPU memory bandwidth is 288GB/s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CPU memory bandwidth is 25GB/s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Bad: Data-parallel, but </a:t>
            </a:r>
            <a:r>
              <a:rPr lang="en-US" sz="2540" i="1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not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regular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34845-A5A3-D482-BF96-38C8AA0C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77A0B7-5B3D-4458-BC9C-77BA03E26904}" type="slidenum">
              <a:t>56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7E78560-68C8-0B53-1373-2F43B20865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#1: CUDA/OpenCL Implementations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188AE82C-C445-B350-BCA1-BB626A43B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Breadth-First Search (BFS) </a:t>
            </a:r>
            <a:r>
              <a:rPr lang="en-US" sz="1633"/>
              <a:t>[Merrill et al., 2012]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Connected Components (CC) </a:t>
            </a:r>
            <a:r>
              <a:rPr lang="en-US" sz="1633"/>
              <a:t>[Soman et al., 2010]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Delaunay Mesh Refinement (DMR) </a:t>
            </a:r>
            <a:r>
              <a:rPr lang="en-US" sz="1633"/>
              <a:t>[Nasre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Maximal Independent Set (MIS) </a:t>
            </a:r>
            <a:r>
              <a:rPr lang="en-US" sz="1633"/>
              <a:t>[Che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Minimum Spanning Tree (MST) </a:t>
            </a:r>
            <a:r>
              <a:rPr lang="en-US" sz="1633"/>
              <a:t>[da Silva Sousa et al. 2015]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PageRank (PR) </a:t>
            </a:r>
            <a:r>
              <a:rPr lang="en-US" sz="1633"/>
              <a:t>[Elsen and Vaidyanathan,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Single-Source Shortest Path (SSSP) </a:t>
            </a:r>
            <a:r>
              <a:rPr lang="en-US" sz="1633"/>
              <a:t>[Davidson et al.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Triangle Counting (TRI) </a:t>
            </a:r>
            <a:r>
              <a:rPr lang="en-US" sz="1633"/>
              <a:t>[Polak et al. 2015]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14C73-1B3B-2A3A-4C1D-098ADCABD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59E325-DBE3-4CA2-B15D-CDD5F730EFE6}" type="slidenum">
              <a:t>57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AC10352-522B-AEB9-A91E-1B46EBEFCDD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#2: Graph Analytics Frameworks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33235C8D-9BB1-F780-B961-724B4BCDA5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C++ Template-based Frameworks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VertexAPI2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[Elsen and Vaidyanathan,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MapGraph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[Fu et al, GRADES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Gunrock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[Wang et al., PPoPP 2016]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Targeted towards graph analysts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Restricted to limited set of algorithms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 programs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Immutable graphs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endParaRPr lang="en-US" sz="254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776C3-EAA8-2B32-3DA3-6E5605661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BFD925-FA20-41F8-A33B-707F6EA83F9B}" type="slidenum">
              <a:t>58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3491DE3-859F-613B-4856-06E01FE26FC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Our Approach: IrGL Compiler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28AD91B4-907C-C3CD-D01E-901DE605A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Start from a high-level description of algorithm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Use optimizing compiler to generate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Advantages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Raises abstraction level for programmers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Does not sacrifice performance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Allows automatic exploration of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Road networks often require different optimizations compared to social networks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81FE4D02-9510-6089-E782-2EBE3D0C5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F41FC9-6D99-480F-9D39-6903C45B2803}" type="slidenum">
              <a:t>59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5FB0352-E3F0-E481-20F2-48542B1B286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76691" y="207709"/>
            <a:ext cx="8033676" cy="1145335"/>
          </a:xfrm>
        </p:spPr>
        <p:txBody>
          <a:bodyPr/>
          <a:lstStyle/>
          <a:p>
            <a:pPr lvl="0"/>
            <a:r>
              <a:rPr lang="en-US"/>
              <a:t>Example: Level-by-Level BFS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CEB50F9-FA2E-6DDC-F0FF-A8CE6AEB40E5}"/>
              </a:ext>
            </a:extLst>
          </p:cNvPr>
          <p:cNvSpPr/>
          <p:nvPr/>
        </p:nvSpPr>
        <p:spPr>
          <a:xfrm>
            <a:off x="5819426" y="1405623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0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F4B1EF2-9088-BCFD-2DF1-4816B4DE5A09}"/>
              </a:ext>
            </a:extLst>
          </p:cNvPr>
          <p:cNvSpPr/>
          <p:nvPr/>
        </p:nvSpPr>
        <p:spPr>
          <a:xfrm>
            <a:off x="6732232" y="2305694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6BE234-2F3B-9DE0-71B4-5B4AAB8EDA6A}"/>
              </a:ext>
            </a:extLst>
          </p:cNvPr>
          <p:cNvSpPr/>
          <p:nvPr/>
        </p:nvSpPr>
        <p:spPr>
          <a:xfrm>
            <a:off x="5864821" y="2317778"/>
            <a:ext cx="395168" cy="39745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D52068-6FA6-EF8C-7DAB-E39A377A99B2}"/>
              </a:ext>
            </a:extLst>
          </p:cNvPr>
          <p:cNvSpPr/>
          <p:nvPr/>
        </p:nvSpPr>
        <p:spPr>
          <a:xfrm>
            <a:off x="4996757" y="2311900"/>
            <a:ext cx="395168" cy="3968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12019FA-9312-0901-8C62-76B89DA7FF40}"/>
              </a:ext>
            </a:extLst>
          </p:cNvPr>
          <p:cNvSpPr/>
          <p:nvPr/>
        </p:nvSpPr>
        <p:spPr>
          <a:xfrm>
            <a:off x="5228306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A02130-9896-D74C-E030-D5B39B2D6E6E}"/>
              </a:ext>
            </a:extLst>
          </p:cNvPr>
          <p:cNvSpPr/>
          <p:nvPr/>
        </p:nvSpPr>
        <p:spPr>
          <a:xfrm>
            <a:off x="4722098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91461DE-9F08-2E6D-3958-013DBE3E8235}"/>
              </a:ext>
            </a:extLst>
          </p:cNvPr>
          <p:cNvSpPr/>
          <p:nvPr/>
        </p:nvSpPr>
        <p:spPr>
          <a:xfrm>
            <a:off x="4223729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1A73E3-5EB6-1E65-5363-325042074454}"/>
              </a:ext>
            </a:extLst>
          </p:cNvPr>
          <p:cNvSpPr/>
          <p:nvPr/>
        </p:nvSpPr>
        <p:spPr>
          <a:xfrm>
            <a:off x="7349805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E7F4A1-0A45-04BA-BB84-0DFB7AF29411}"/>
              </a:ext>
            </a:extLst>
          </p:cNvPr>
          <p:cNvSpPr/>
          <p:nvPr/>
        </p:nvSpPr>
        <p:spPr>
          <a:xfrm>
            <a:off x="6732232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C021068-A26F-E3E3-96E6-504FAB54AEED}"/>
              </a:ext>
            </a:extLst>
          </p:cNvPr>
          <p:cNvSpPr/>
          <p:nvPr/>
        </p:nvSpPr>
        <p:spPr>
          <a:xfrm>
            <a:off x="5894540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8322AA-76F9-8E80-ABE8-8556141B0544}"/>
              </a:ext>
            </a:extLst>
          </p:cNvPr>
          <p:cNvCxnSpPr>
            <a:stCxn id="3" idx="8"/>
            <a:endCxn id="6" idx="4"/>
          </p:cNvCxnSpPr>
          <p:nvPr/>
        </p:nvCxnSpPr>
        <p:spPr>
          <a:xfrm flipH="1">
            <a:off x="5194341" y="1802752"/>
            <a:ext cx="822669" cy="509148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0613BA-AA18-1877-DAC2-A2148E5573C4}"/>
              </a:ext>
            </a:extLst>
          </p:cNvPr>
          <p:cNvCxnSpPr>
            <a:stCxn id="3" idx="8"/>
            <a:endCxn id="5" idx="4"/>
          </p:cNvCxnSpPr>
          <p:nvPr/>
        </p:nvCxnSpPr>
        <p:spPr>
          <a:xfrm>
            <a:off x="6017010" y="1802752"/>
            <a:ext cx="45395" cy="51502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67855C-73CB-A322-D259-A8FB173716BF}"/>
              </a:ext>
            </a:extLst>
          </p:cNvPr>
          <p:cNvCxnSpPr>
            <a:stCxn id="3" idx="8"/>
            <a:endCxn id="4" idx="5"/>
          </p:cNvCxnSpPr>
          <p:nvPr/>
        </p:nvCxnSpPr>
        <p:spPr>
          <a:xfrm>
            <a:off x="6017010" y="1802751"/>
            <a:ext cx="772993" cy="56109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CFBFC4-126D-CC6C-0780-2E4B179ADCD7}"/>
              </a:ext>
            </a:extLst>
          </p:cNvPr>
          <p:cNvCxnSpPr>
            <a:stCxn id="6" idx="8"/>
            <a:endCxn id="8" idx="4"/>
          </p:cNvCxnSpPr>
          <p:nvPr/>
        </p:nvCxnSpPr>
        <p:spPr>
          <a:xfrm flipH="1">
            <a:off x="4919518" y="2708700"/>
            <a:ext cx="27482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FBE42A7-2A93-2F39-04EB-47E54FE5C2B6}"/>
              </a:ext>
            </a:extLst>
          </p:cNvPr>
          <p:cNvCxnSpPr>
            <a:stCxn id="6" idx="8"/>
            <a:endCxn id="7" idx="4"/>
          </p:cNvCxnSpPr>
          <p:nvPr/>
        </p:nvCxnSpPr>
        <p:spPr>
          <a:xfrm>
            <a:off x="5194341" y="2708700"/>
            <a:ext cx="231549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830C8C-6492-72CC-2237-56F743FE11CD}"/>
              </a:ext>
            </a:extLst>
          </p:cNvPr>
          <p:cNvCxnSpPr>
            <a:stCxn id="6" idx="8"/>
            <a:endCxn id="9" idx="4"/>
          </p:cNvCxnSpPr>
          <p:nvPr/>
        </p:nvCxnSpPr>
        <p:spPr>
          <a:xfrm flipH="1">
            <a:off x="4421148" y="2708700"/>
            <a:ext cx="77319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F37DAA-B328-0F2E-53C0-1D909EBD6FA6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29393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150BE5-8821-EFCA-1DB2-39B00A50D552}"/>
              </a:ext>
            </a:extLst>
          </p:cNvPr>
          <p:cNvCxnSpPr>
            <a:stCxn id="4" idx="8"/>
            <a:endCxn id="11" idx="4"/>
          </p:cNvCxnSpPr>
          <p:nvPr/>
        </p:nvCxnSpPr>
        <p:spPr>
          <a:xfrm>
            <a:off x="6929490" y="2702822"/>
            <a:ext cx="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CA97C7-B724-D7C4-7119-277ACAD4EB05}"/>
              </a:ext>
            </a:extLst>
          </p:cNvPr>
          <p:cNvCxnSpPr>
            <a:stCxn id="4" idx="8"/>
            <a:endCxn id="10" idx="4"/>
          </p:cNvCxnSpPr>
          <p:nvPr/>
        </p:nvCxnSpPr>
        <p:spPr>
          <a:xfrm>
            <a:off x="6929490" y="2702822"/>
            <a:ext cx="61790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8313BBA-9BEB-A5C6-FFDE-A54E3B08737B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867084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1F00E43-3519-7176-1BD3-91C5B0B32698}"/>
              </a:ext>
            </a:extLst>
          </p:cNvPr>
          <p:cNvSpPr/>
          <p:nvPr/>
        </p:nvSpPr>
        <p:spPr>
          <a:xfrm>
            <a:off x="5232878" y="1327243"/>
            <a:ext cx="1618884" cy="55813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28AAA32-F282-F7E9-861B-AA380C65AC9A}"/>
              </a:ext>
            </a:extLst>
          </p:cNvPr>
          <p:cNvSpPr/>
          <p:nvPr/>
        </p:nvSpPr>
        <p:spPr>
          <a:xfrm>
            <a:off x="4674416" y="2198900"/>
            <a:ext cx="2679960" cy="557808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AB2-D857-228F-1D3A-B28BB381F4A1}"/>
              </a:ext>
            </a:extLst>
          </p:cNvPr>
          <p:cNvSpPr txBox="1"/>
          <p:nvPr/>
        </p:nvSpPr>
        <p:spPr>
          <a:xfrm>
            <a:off x="3557821" y="3898778"/>
            <a:ext cx="6181598" cy="2731630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633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15FCA-528B-48AD-85DD-732E09962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cs typeface="Calibri Light"/>
              </a:rPr>
              <a:t>Vertex Programming Model</a:t>
            </a:r>
            <a:endParaRPr lang="en-US" dirty="0">
              <a:cs typeface="Calibri Light"/>
            </a:endParaRPr>
          </a:p>
        </p:txBody>
      </p:sp>
      <p:sp>
        <p:nvSpPr>
          <p:cNvPr id="5" name="Shape 105">
            <a:extLst>
              <a:ext uri="{FF2B5EF4-FFF2-40B4-BE49-F238E27FC236}">
                <a16:creationId xmlns:a16="http://schemas.microsoft.com/office/drawing/2014/main" id="{EB550DC1-63FA-4216-BB59-90E9F3D42845}"/>
              </a:ext>
            </a:extLst>
          </p:cNvPr>
          <p:cNvSpPr txBox="1">
            <a:spLocks/>
          </p:cNvSpPr>
          <p:nvPr/>
        </p:nvSpPr>
        <p:spPr>
          <a:xfrm>
            <a:off x="415599" y="1688528"/>
            <a:ext cx="9298276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4000"/>
              </a:lnSpc>
            </a:pPr>
            <a:r>
              <a:rPr lang="en" sz="2400" dirty="0">
                <a:cs typeface="Calibri"/>
              </a:rPr>
              <a:t>Every node has a label</a:t>
            </a:r>
            <a:endParaRPr lang="en" sz="2400" dirty="0"/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</a:pPr>
            <a:r>
              <a:rPr lang="en" sz="2133" dirty="0">
                <a:cs typeface="Calibri"/>
              </a:rPr>
              <a:t>e.g., distance in single source shortest path (SSSP)</a:t>
            </a:r>
          </a:p>
          <a:p>
            <a:pPr>
              <a:lnSpc>
                <a:spcPct val="114000"/>
              </a:lnSpc>
            </a:pPr>
            <a:r>
              <a:rPr lang="en" sz="2400" dirty="0"/>
              <a:t>Apply an operator on an </a:t>
            </a:r>
            <a:r>
              <a:rPr lang="en" sz="2400" i="1" dirty="0"/>
              <a:t>active</a:t>
            </a:r>
            <a:r>
              <a:rPr lang="en" sz="2400" dirty="0"/>
              <a:t> node in the graph</a:t>
            </a:r>
            <a:endParaRPr lang="en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e.g., relaxation operator in SSSP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i="1" dirty="0">
                <a:cs typeface="Calibri"/>
              </a:rPr>
              <a:t>Push-style</a:t>
            </a:r>
            <a:r>
              <a:rPr lang="en" sz="2133" dirty="0">
                <a:cs typeface="Calibri"/>
              </a:rPr>
              <a:t>: reads its label and writes to neighbors’ labels</a:t>
            </a:r>
            <a:endParaRPr lang="en-US" sz="2133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  <a:buClr>
                <a:srgbClr val="E48312"/>
              </a:buClr>
            </a:pPr>
            <a:r>
              <a:rPr lang="en" sz="2133" i="1" dirty="0">
                <a:cs typeface="Calibri"/>
              </a:rPr>
              <a:t>Pull-style</a:t>
            </a:r>
            <a:r>
              <a:rPr lang="en" sz="2133" dirty="0">
                <a:cs typeface="Calibri"/>
              </a:rPr>
              <a:t>: reads neighbors’ labels and writes to its label</a:t>
            </a:r>
            <a:endParaRPr lang="en" sz="2133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</a:pPr>
            <a:r>
              <a:rPr lang="en-US" sz="2400" dirty="0">
                <a:cs typeface="Calibri"/>
              </a:rPr>
              <a:t>Termination: no more </a:t>
            </a:r>
            <a:r>
              <a:rPr lang="en-US" sz="2400" i="1" dirty="0">
                <a:cs typeface="Calibri"/>
              </a:rPr>
              <a:t>active</a:t>
            </a:r>
            <a:r>
              <a:rPr lang="en-US" sz="2400" dirty="0">
                <a:cs typeface="Calibri"/>
              </a:rPr>
              <a:t> nodes (or work)</a:t>
            </a:r>
            <a:endParaRPr lang="en" sz="2400" dirty="0">
              <a:cs typeface="Calibri"/>
            </a:endParaRPr>
          </a:p>
          <a:p>
            <a:pPr>
              <a:lnSpc>
                <a:spcPct val="114000"/>
              </a:lnSpc>
              <a:buClr>
                <a:srgbClr val="E48312"/>
              </a:buClr>
            </a:pPr>
            <a:r>
              <a:rPr lang="en" sz="2400" dirty="0">
                <a:cs typeface="Calibri"/>
              </a:rPr>
              <a:t>Applications: breadth first search, connected component, k-core, pagerank, single source shortest path, betweenness centrality, etc.</a:t>
            </a:r>
          </a:p>
          <a:p>
            <a:pPr indent="0"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  <a:buNone/>
            </a:pPr>
            <a:endParaRPr lang="en" sz="2400" dirty="0">
              <a:cs typeface="Calibri"/>
            </a:endParaRPr>
          </a:p>
        </p:txBody>
      </p:sp>
      <p:grpSp>
        <p:nvGrpSpPr>
          <p:cNvPr id="15" name="Shape 106">
            <a:extLst>
              <a:ext uri="{FF2B5EF4-FFF2-40B4-BE49-F238E27FC236}">
                <a16:creationId xmlns:a16="http://schemas.microsoft.com/office/drawing/2014/main" id="{35F332A1-1D91-4561-9559-2E1664549AF8}"/>
              </a:ext>
            </a:extLst>
          </p:cNvPr>
          <p:cNvGrpSpPr/>
          <p:nvPr/>
        </p:nvGrpSpPr>
        <p:grpSpPr>
          <a:xfrm>
            <a:off x="9755769" y="1891267"/>
            <a:ext cx="1548800" cy="1386800"/>
            <a:chOff x="7429500" y="1109275"/>
            <a:chExt cx="1161600" cy="1040100"/>
          </a:xfrm>
        </p:grpSpPr>
        <p:sp>
          <p:nvSpPr>
            <p:cNvPr id="7" name="Shape 107">
              <a:extLst>
                <a:ext uri="{FF2B5EF4-FFF2-40B4-BE49-F238E27FC236}">
                  <a16:creationId xmlns:a16="http://schemas.microsoft.com/office/drawing/2014/main" id="{B8697DF7-6FAF-48E7-8CB1-3B81CA50CC20}"/>
                </a:ext>
              </a:extLst>
            </p:cNvPr>
            <p:cNvSpPr/>
            <p:nvPr/>
          </p:nvSpPr>
          <p:spPr>
            <a:xfrm>
              <a:off x="7429500" y="1109275"/>
              <a:ext cx="1161600" cy="1040100"/>
            </a:xfrm>
            <a:prstGeom prst="flowChartAlternateProcess">
              <a:avLst/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108">
              <a:extLst>
                <a:ext uri="{FF2B5EF4-FFF2-40B4-BE49-F238E27FC236}">
                  <a16:creationId xmlns:a16="http://schemas.microsoft.com/office/drawing/2014/main" id="{1745237E-DD28-479F-93FC-99C38CDF3C53}"/>
                </a:ext>
              </a:extLst>
            </p:cNvPr>
            <p:cNvSpPr/>
            <p:nvPr/>
          </p:nvSpPr>
          <p:spPr>
            <a:xfrm>
              <a:off x="827955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109">
              <a:extLst>
                <a:ext uri="{FF2B5EF4-FFF2-40B4-BE49-F238E27FC236}">
                  <a16:creationId xmlns:a16="http://schemas.microsoft.com/office/drawing/2014/main" id="{93CB59DA-1BDE-41D5-83A8-7ABB97647DF6}"/>
                </a:ext>
              </a:extLst>
            </p:cNvPr>
            <p:cNvSpPr/>
            <p:nvPr/>
          </p:nvSpPr>
          <p:spPr>
            <a:xfrm>
              <a:off x="7944775" y="1277900"/>
              <a:ext cx="103200" cy="121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110">
              <a:extLst>
                <a:ext uri="{FF2B5EF4-FFF2-40B4-BE49-F238E27FC236}">
                  <a16:creationId xmlns:a16="http://schemas.microsoft.com/office/drawing/2014/main" id="{790CC903-A613-4D32-97CE-8EA968565A86}"/>
                </a:ext>
              </a:extLst>
            </p:cNvPr>
            <p:cNvSpPr/>
            <p:nvPr/>
          </p:nvSpPr>
          <p:spPr>
            <a:xfrm>
              <a:off x="761000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Shape 111">
              <a:extLst>
                <a:ext uri="{FF2B5EF4-FFF2-40B4-BE49-F238E27FC236}">
                  <a16:creationId xmlns:a16="http://schemas.microsoft.com/office/drawing/2014/main" id="{B676A242-717E-41BC-9F8D-FA922302596E}"/>
                </a:ext>
              </a:extLst>
            </p:cNvPr>
            <p:cNvSpPr/>
            <p:nvPr/>
          </p:nvSpPr>
          <p:spPr>
            <a:xfrm>
              <a:off x="7944775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2" name="Shape 112">
              <a:extLst>
                <a:ext uri="{FF2B5EF4-FFF2-40B4-BE49-F238E27FC236}">
                  <a16:creationId xmlns:a16="http://schemas.microsoft.com/office/drawing/2014/main" id="{4286E330-CF44-40FD-954B-BE057ED3B50A}"/>
                </a:ext>
              </a:extLst>
            </p:cNvPr>
            <p:cNvCxnSpPr>
              <a:stCxn id="109" idx="3"/>
              <a:endCxn id="110" idx="0"/>
            </p:cNvCxnSpPr>
            <p:nvPr/>
          </p:nvCxnSpPr>
          <p:spPr>
            <a:xfrm flipH="1">
              <a:off x="7661688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Shape 113">
              <a:extLst>
                <a:ext uri="{FF2B5EF4-FFF2-40B4-BE49-F238E27FC236}">
                  <a16:creationId xmlns:a16="http://schemas.microsoft.com/office/drawing/2014/main" id="{AE51451D-A2E7-41CC-A7E3-7DDD649BC491}"/>
                </a:ext>
              </a:extLst>
            </p:cNvPr>
            <p:cNvCxnSpPr>
              <a:stCxn id="109" idx="4"/>
              <a:endCxn id="111" idx="0"/>
            </p:cNvCxnSpPr>
            <p:nvPr/>
          </p:nvCxnSpPr>
          <p:spPr>
            <a:xfrm>
              <a:off x="7996375" y="1399700"/>
              <a:ext cx="0" cy="517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14">
              <a:extLst>
                <a:ext uri="{FF2B5EF4-FFF2-40B4-BE49-F238E27FC236}">
                  <a16:creationId xmlns:a16="http://schemas.microsoft.com/office/drawing/2014/main" id="{62A0B19E-DABC-4DF8-BEAD-7CAB3921143B}"/>
                </a:ext>
              </a:extLst>
            </p:cNvPr>
            <p:cNvCxnSpPr>
              <a:stCxn id="109" idx="5"/>
              <a:endCxn id="108" idx="0"/>
            </p:cNvCxnSpPr>
            <p:nvPr/>
          </p:nvCxnSpPr>
          <p:spPr>
            <a:xfrm>
              <a:off x="8032862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Shape 115">
            <a:extLst>
              <a:ext uri="{FF2B5EF4-FFF2-40B4-BE49-F238E27FC236}">
                <a16:creationId xmlns:a16="http://schemas.microsoft.com/office/drawing/2014/main" id="{C5667EB6-DE64-4A75-9621-14BF773D2E97}"/>
              </a:ext>
            </a:extLst>
          </p:cNvPr>
          <p:cNvSpPr/>
          <p:nvPr/>
        </p:nvSpPr>
        <p:spPr>
          <a:xfrm>
            <a:off x="9755769" y="4205599"/>
            <a:ext cx="1548800" cy="13868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Shape 116">
            <a:extLst>
              <a:ext uri="{FF2B5EF4-FFF2-40B4-BE49-F238E27FC236}">
                <a16:creationId xmlns:a16="http://schemas.microsoft.com/office/drawing/2014/main" id="{4B509882-CB9B-438C-AAF0-EB612249A65E}"/>
              </a:ext>
            </a:extLst>
          </p:cNvPr>
          <p:cNvSpPr txBox="1"/>
          <p:nvPr/>
        </p:nvSpPr>
        <p:spPr>
          <a:xfrm>
            <a:off x="9755769" y="32153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push-style</a:t>
            </a:r>
            <a:endParaRPr sz="2400"/>
          </a:p>
        </p:txBody>
      </p:sp>
      <p:sp>
        <p:nvSpPr>
          <p:cNvPr id="21" name="Shape 117">
            <a:extLst>
              <a:ext uri="{FF2B5EF4-FFF2-40B4-BE49-F238E27FC236}">
                <a16:creationId xmlns:a16="http://schemas.microsoft.com/office/drawing/2014/main" id="{D90878D4-1616-40DD-AA9D-D13620E5CF5C}"/>
              </a:ext>
            </a:extLst>
          </p:cNvPr>
          <p:cNvSpPr txBox="1"/>
          <p:nvPr/>
        </p:nvSpPr>
        <p:spPr>
          <a:xfrm>
            <a:off x="9755769" y="55296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pull-style</a:t>
            </a:r>
            <a:endParaRPr sz="2400"/>
          </a:p>
        </p:txBody>
      </p:sp>
      <p:sp>
        <p:nvSpPr>
          <p:cNvPr id="23" name="Shape 118">
            <a:extLst>
              <a:ext uri="{FF2B5EF4-FFF2-40B4-BE49-F238E27FC236}">
                <a16:creationId xmlns:a16="http://schemas.microsoft.com/office/drawing/2014/main" id="{ABE52772-CFB7-4CAC-87C3-E605573F539B}"/>
              </a:ext>
            </a:extLst>
          </p:cNvPr>
          <p:cNvSpPr/>
          <p:nvPr/>
        </p:nvSpPr>
        <p:spPr>
          <a:xfrm>
            <a:off x="10461369" y="5203233"/>
            <a:ext cx="137600" cy="1624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" name="Shape 119">
            <a:extLst>
              <a:ext uri="{FF2B5EF4-FFF2-40B4-BE49-F238E27FC236}">
                <a16:creationId xmlns:a16="http://schemas.microsoft.com/office/drawing/2014/main" id="{BDA9CFCC-F239-45B3-A8B7-4A45524C2BDA}"/>
              </a:ext>
            </a:extLst>
          </p:cNvPr>
          <p:cNvSpPr/>
          <p:nvPr/>
        </p:nvSpPr>
        <p:spPr>
          <a:xfrm>
            <a:off x="10049737" y="4428684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" name="Shape 120">
            <a:extLst>
              <a:ext uri="{FF2B5EF4-FFF2-40B4-BE49-F238E27FC236}">
                <a16:creationId xmlns:a16="http://schemas.microsoft.com/office/drawing/2014/main" id="{78E42084-6D8B-4B11-A971-DF9C5D567438}"/>
              </a:ext>
            </a:extLst>
          </p:cNvPr>
          <p:cNvSpPr/>
          <p:nvPr/>
        </p:nvSpPr>
        <p:spPr>
          <a:xfrm>
            <a:off x="10461369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" name="Shape 121">
            <a:extLst>
              <a:ext uri="{FF2B5EF4-FFF2-40B4-BE49-F238E27FC236}">
                <a16:creationId xmlns:a16="http://schemas.microsoft.com/office/drawing/2014/main" id="{DA0B397E-ED8D-4B07-AD45-24ABAB6EF060}"/>
              </a:ext>
            </a:extLst>
          </p:cNvPr>
          <p:cNvSpPr/>
          <p:nvPr/>
        </p:nvSpPr>
        <p:spPr>
          <a:xfrm>
            <a:off x="10873001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1" name="Shape 122">
            <a:extLst>
              <a:ext uri="{FF2B5EF4-FFF2-40B4-BE49-F238E27FC236}">
                <a16:creationId xmlns:a16="http://schemas.microsoft.com/office/drawing/2014/main" id="{86F43065-3C15-431B-9475-E7AFBFF60895}"/>
              </a:ext>
            </a:extLst>
          </p:cNvPr>
          <p:cNvCxnSpPr>
            <a:cxnSpLocks/>
          </p:cNvCxnSpPr>
          <p:nvPr/>
        </p:nvCxnSpPr>
        <p:spPr>
          <a:xfrm>
            <a:off x="10530168" y="4591066"/>
            <a:ext cx="0" cy="61216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Shape 123">
            <a:extLst>
              <a:ext uri="{FF2B5EF4-FFF2-40B4-BE49-F238E27FC236}">
                <a16:creationId xmlns:a16="http://schemas.microsoft.com/office/drawing/2014/main" id="{493FC217-076E-4D35-B4A4-FF2029EAA328}"/>
              </a:ext>
            </a:extLst>
          </p:cNvPr>
          <p:cNvCxnSpPr>
            <a:cxnSpLocks/>
          </p:cNvCxnSpPr>
          <p:nvPr/>
        </p:nvCxnSpPr>
        <p:spPr>
          <a:xfrm flipH="1">
            <a:off x="10578754" y="4567285"/>
            <a:ext cx="314335" cy="65973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Shape 124">
            <a:extLst>
              <a:ext uri="{FF2B5EF4-FFF2-40B4-BE49-F238E27FC236}">
                <a16:creationId xmlns:a16="http://schemas.microsoft.com/office/drawing/2014/main" id="{570EA4B1-0584-423D-A617-2DBF1143E55F}"/>
              </a:ext>
            </a:extLst>
          </p:cNvPr>
          <p:cNvCxnSpPr>
            <a:cxnSpLocks/>
          </p:cNvCxnSpPr>
          <p:nvPr/>
        </p:nvCxnSpPr>
        <p:spPr>
          <a:xfrm>
            <a:off x="10167183" y="4567299"/>
            <a:ext cx="314333" cy="65971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Shape 125">
            <a:extLst>
              <a:ext uri="{FF2B5EF4-FFF2-40B4-BE49-F238E27FC236}">
                <a16:creationId xmlns:a16="http://schemas.microsoft.com/office/drawing/2014/main" id="{EC9972C7-4655-45B9-BCC6-40505DFD8CE6}"/>
              </a:ext>
            </a:extLst>
          </p:cNvPr>
          <p:cNvSpPr txBox="1"/>
          <p:nvPr/>
        </p:nvSpPr>
        <p:spPr>
          <a:xfrm>
            <a:off x="9655637" y="42850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39" name="Shape 126">
            <a:extLst>
              <a:ext uri="{FF2B5EF4-FFF2-40B4-BE49-F238E27FC236}">
                <a16:creationId xmlns:a16="http://schemas.microsoft.com/office/drawing/2014/main" id="{06E8FC05-0E41-402A-B81F-48ED1AE27BB8}"/>
              </a:ext>
            </a:extLst>
          </p:cNvPr>
          <p:cNvSpPr txBox="1"/>
          <p:nvPr/>
        </p:nvSpPr>
        <p:spPr>
          <a:xfrm>
            <a:off x="10049737" y="1952433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41" name="Shape 127">
            <a:extLst>
              <a:ext uri="{FF2B5EF4-FFF2-40B4-BE49-F238E27FC236}">
                <a16:creationId xmlns:a16="http://schemas.microsoft.com/office/drawing/2014/main" id="{351C6B18-868D-4881-A8B8-B7884829B24E}"/>
              </a:ext>
            </a:extLst>
          </p:cNvPr>
          <p:cNvSpPr txBox="1"/>
          <p:nvPr/>
        </p:nvSpPr>
        <p:spPr>
          <a:xfrm>
            <a:off x="9655637" y="28284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W</a:t>
            </a:r>
            <a:endParaRPr sz="2400"/>
          </a:p>
        </p:txBody>
      </p:sp>
      <p:sp>
        <p:nvSpPr>
          <p:cNvPr id="43" name="Shape 128">
            <a:extLst>
              <a:ext uri="{FF2B5EF4-FFF2-40B4-BE49-F238E27FC236}">
                <a16:creationId xmlns:a16="http://schemas.microsoft.com/office/drawing/2014/main" id="{4367D8BE-45ED-49DA-84A9-69E2601B06A6}"/>
              </a:ext>
            </a:extLst>
          </p:cNvPr>
          <p:cNvSpPr txBox="1"/>
          <p:nvPr/>
        </p:nvSpPr>
        <p:spPr>
          <a:xfrm>
            <a:off x="10049737" y="5059632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W</a:t>
            </a:r>
            <a:endParaRPr sz="2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2DD7C4-5F0D-4D3C-AC35-5E71DAECA6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722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1" grpId="0"/>
      <p:bldP spid="23" grpId="0" animBg="1"/>
      <p:bldP spid="25" grpId="0" animBg="1"/>
      <p:bldP spid="27" grpId="0" animBg="1"/>
      <p:bldP spid="29" grpId="0" animBg="1"/>
      <p:bldP spid="37" grpId="0"/>
      <p:bldP spid="39" grpId="0"/>
      <p:bldP spid="41" grpId="0"/>
      <p:bldP spid="4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B9DEC-9678-AD4D-A4E2-24D90DE8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844A1F9-E13E-4C7E-994E-4DD37789A664}" type="slidenum">
              <a:t>60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86D6B1B-8AE6-35C5-EC8E-BC42A6E6A89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Importance of Optimizations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32955A6B-BE6F-B3E2-2E18-3CA8CA9E66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2" y="1959513"/>
            <a:ext cx="3824642" cy="3977811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Unoptimized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~15 lines of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505ms on USA road network graph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0703886B-AA79-BFBD-9FCD-3BF3A9EDF1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1959513"/>
            <a:ext cx="3824642" cy="3977811"/>
          </a:xfrm>
        </p:spPr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Optimized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~200 lines of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120ms on the same graph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17094D-2748-05B1-3491-C2F2E0D1463B}"/>
              </a:ext>
            </a:extLst>
          </p:cNvPr>
          <p:cNvSpPr txBox="1"/>
          <p:nvPr/>
        </p:nvSpPr>
        <p:spPr>
          <a:xfrm>
            <a:off x="4325970" y="4645352"/>
            <a:ext cx="4395148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4.2x Performance Difference!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5FDDD6-6C49-E0E3-DAA0-CC91B448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A21666-9F29-44B0-A5FB-58BC010F97D4}" type="slidenum">
              <a:t>61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9BEBE6B-F809-5819-0E9B-C5234B0B14B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273026"/>
            <a:ext cx="8033676" cy="5310279"/>
          </a:xfrm>
        </p:spPr>
        <p:txBody>
          <a:bodyPr anchor="ctr"/>
          <a:lstStyle/>
          <a:p>
            <a:pPr lvl="0" algn="ctr"/>
            <a:r>
              <a:rPr lang="en-US" sz="2903">
                <a:latin typeface="Arial" pitchFamily="18"/>
              </a:rPr>
              <a:t>IrGL Compiler and Optimizations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E9470-681B-60A2-8248-141694A6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D0FC91-A1E4-4F5E-899C-5B45683EFAC2}" type="slidenum">
              <a:t>62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9436719-D3A9-F90C-8F79-837309A895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IrGL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41F9C4ED-27EF-DA52-8785-BE99F6C102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Representation for irregular data-parallel algorithms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ForAll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Synchronization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Atomic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Exclusive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Worklist Management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Pipe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928C-23C3-989D-60FD-EAC81C55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D9B2FA8-47D3-4D01-A073-362D4613D181}" type="slidenum">
              <a:t>63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0C7DCFBE-3A44-BF59-3299-003378AA0B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Synchronization Constructs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D91F8BF-9C0F-3291-52D5-B8A8A51C13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Atomic: Blocking atomic section</a:t>
            </a:r>
            <a:br>
              <a:rPr lang="en-US"/>
            </a:br>
            <a:br>
              <a:rPr lang="en-US"/>
            </a:br>
            <a:r>
              <a:rPr lang="en-US" sz="2177" b="1">
                <a:latin typeface="Fira Mono" pitchFamily="33"/>
              </a:rPr>
              <a:t>Atomic </a:t>
            </a:r>
            <a:r>
              <a:rPr lang="en-US" sz="2177">
                <a:latin typeface="Fira Mono" pitchFamily="33"/>
              </a:rPr>
              <a:t>(lock) {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	critical section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}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Exclusive: Non-blocking, atomic section to obtain multiple locks with priority for resolving conflicts </a:t>
            </a:r>
            <a:br>
              <a:rPr lang="en-US"/>
            </a:br>
            <a:br>
              <a:rPr lang="en-US"/>
            </a:br>
            <a:r>
              <a:rPr lang="en-US" sz="2177" b="1">
                <a:latin typeface="Fira Mono" pitchFamily="33"/>
              </a:rPr>
              <a:t>Exclusive</a:t>
            </a:r>
            <a:r>
              <a:rPr lang="en-US" sz="2177">
                <a:latin typeface="Fira Mono" pitchFamily="33"/>
              </a:rPr>
              <a:t> (locks) {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	critical section</a:t>
            </a:r>
            <a:br>
              <a:rPr lang="en-US" sz="2177">
                <a:latin typeface="Fira Mono" pitchFamily="33"/>
              </a:rPr>
            </a:br>
            <a:r>
              <a:rPr lang="en-US" sz="2177">
                <a:latin typeface="Fira Mono" pitchFamily="33"/>
              </a:rPr>
              <a:t>}	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EB221F8-CDDE-5A45-9083-A1E2DD721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90BF1E2-3967-4C59-8687-AE6512F70146}" type="slidenum">
              <a:t>64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937A2E6-19C2-8AF7-6606-7DACDC513C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Worklist Construct: Pipe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B7B776ED-39B7-3618-48A1-4C4D7F0756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2" y="1959513"/>
            <a:ext cx="3824642" cy="3977811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Pipe</a:t>
            </a:r>
            <a:r>
              <a:rPr lang="en-US"/>
              <a:t> allows multiple kernels to share the same worklist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 items pushed by a kernel are forwarded to the next (dynamic) kernel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Pipe</a:t>
            </a:r>
            <a:r>
              <a:rPr lang="en-US"/>
              <a:t> is a general form of </a:t>
            </a:r>
            <a:r>
              <a:rPr lang="en-US">
                <a:latin typeface="Fira Mono" pitchFamily="33"/>
              </a:rPr>
              <a:t>Iterate</a:t>
            </a:r>
            <a:r>
              <a:rPr lang="en-US"/>
              <a:t> on worklists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54A0C4DF-C857-3C5C-4224-B0EBA56DBD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1959513"/>
            <a:ext cx="3824642" cy="1897135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1633" b="1">
                <a:latin typeface="Fira Mono" pitchFamily="33"/>
              </a:rPr>
              <a:t>Pipe</a:t>
            </a:r>
            <a:r>
              <a:rPr lang="en-US" sz="1633">
                <a:latin typeface="Fira Mono" pitchFamily="33"/>
              </a:rPr>
              <a:t> {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	// </a:t>
            </a:r>
            <a:r>
              <a:rPr lang="en-US" sz="1633" i="1">
                <a:latin typeface="Fira Mono" pitchFamily="33"/>
              </a:rPr>
              <a:t>input: bad triangles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 	// </a:t>
            </a:r>
            <a:r>
              <a:rPr lang="en-US" sz="1633" i="1">
                <a:latin typeface="Fira Mono" pitchFamily="33"/>
              </a:rPr>
              <a:t>output: new triangles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	</a:t>
            </a:r>
            <a:r>
              <a:rPr lang="en-US" sz="1633" b="1">
                <a:latin typeface="Fira Mono" pitchFamily="33"/>
              </a:rPr>
              <a:t>Invoke</a:t>
            </a:r>
            <a:r>
              <a:rPr lang="en-US" sz="1633">
                <a:latin typeface="Fira Mono" pitchFamily="33"/>
              </a:rPr>
              <a:t> refine_mesh(...)</a:t>
            </a:r>
          </a:p>
          <a:p>
            <a:pPr lvl="0"/>
            <a:r>
              <a:rPr lang="en-US" sz="1633">
                <a:latin typeface="Fira Mono" pitchFamily="33"/>
              </a:rPr>
              <a:t>   // </a:t>
            </a:r>
            <a:r>
              <a:rPr lang="en-US" sz="1633" i="1">
                <a:latin typeface="Fira Mono" pitchFamily="33"/>
              </a:rPr>
              <a:t>check for new bad tri.</a:t>
            </a:r>
            <a:r>
              <a:rPr lang="en-US" sz="1633">
                <a:latin typeface="Fira Mono" pitchFamily="33"/>
              </a:rPr>
              <a:t>		</a:t>
            </a:r>
            <a:r>
              <a:rPr lang="en-US" sz="1633" b="1">
                <a:latin typeface="Fira Mono" pitchFamily="33"/>
              </a:rPr>
              <a:t>Invoke</a:t>
            </a:r>
            <a:r>
              <a:rPr lang="en-US" sz="1633">
                <a:latin typeface="Fira Mono" pitchFamily="33"/>
              </a:rPr>
              <a:t> chk_bad_tri(...)</a:t>
            </a:r>
            <a:br>
              <a:rPr lang="en-US" sz="1633">
                <a:latin typeface="Fira Mono" pitchFamily="33"/>
              </a:rPr>
            </a:br>
            <a:r>
              <a:rPr lang="en-US" sz="1633">
                <a:latin typeface="Fira Mono" pitchFamily="33"/>
              </a:rPr>
              <a:t>}</a:t>
            </a:r>
          </a:p>
          <a:p>
            <a:pPr lvl="0"/>
            <a:endParaRPr lang="en-US" sz="1633">
              <a:latin typeface="Fira Mono" pitchFamily="33"/>
            </a:endParaRPr>
          </a:p>
        </p:txBody>
      </p:sp>
      <p:sp>
        <p:nvSpPr>
          <p:cNvPr id="5" name=" 4">
            <a:extLst>
              <a:ext uri="{FF2B5EF4-FFF2-40B4-BE49-F238E27FC236}">
                <a16:creationId xmlns:a16="http://schemas.microsoft.com/office/drawing/2014/main" id="{5F88D2A1-BB22-A6D1-B6C9-EE702269D4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39" y="4037250"/>
            <a:ext cx="3824642" cy="189713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F3A411-8C4E-C3FB-A201-E9832325DF64}"/>
              </a:ext>
            </a:extLst>
          </p:cNvPr>
          <p:cNvSpPr/>
          <p:nvPr/>
        </p:nvSpPr>
        <p:spPr>
          <a:xfrm>
            <a:off x="7725377" y="4479447"/>
            <a:ext cx="1493149" cy="4977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refine_mesh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F9BFE9E-4390-4C59-AA50-0FDEDD24D68C}"/>
              </a:ext>
            </a:extLst>
          </p:cNvPr>
          <p:cNvSpPr/>
          <p:nvPr/>
        </p:nvSpPr>
        <p:spPr>
          <a:xfrm>
            <a:off x="7849808" y="5308974"/>
            <a:ext cx="1244290" cy="49771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chk_bad_tri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85535F9-F221-54A8-0C2F-3C066C77266E}"/>
              </a:ext>
            </a:extLst>
          </p:cNvPr>
          <p:cNvCxnSpPr>
            <a:stCxn id="7" idx="2"/>
          </p:cNvCxnSpPr>
          <p:nvPr/>
        </p:nvCxnSpPr>
        <p:spPr>
          <a:xfrm>
            <a:off x="8471953" y="5806689"/>
            <a:ext cx="758331" cy="42619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8CEA0-5E01-4D2C-60A2-00DE65CE62EF}"/>
              </a:ext>
            </a:extLst>
          </p:cNvPr>
          <p:cNvCxnSpPr>
            <a:stCxn id="6" idx="2"/>
          </p:cNvCxnSpPr>
          <p:nvPr/>
        </p:nvCxnSpPr>
        <p:spPr>
          <a:xfrm>
            <a:off x="8471953" y="4977162"/>
            <a:ext cx="0" cy="33181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AF388D2C-9716-BFAE-E453-A405E0E9A906}"/>
              </a:ext>
            </a:extLst>
          </p:cNvPr>
          <p:cNvCxnSpPr>
            <a:stCxn id="7" idx="2"/>
            <a:endCxn id="6" idx="0"/>
          </p:cNvCxnSpPr>
          <p:nvPr/>
        </p:nvCxnSpPr>
        <p:spPr>
          <a:xfrm rot="5400000" flipH="1">
            <a:off x="7808331" y="5143069"/>
            <a:ext cx="1327243" cy="1"/>
          </a:xfrm>
          <a:prstGeom prst="curvedConnector5">
            <a:avLst>
              <a:gd name="adj1" fmla="val -15625"/>
              <a:gd name="adj2" fmla="val 105156100000"/>
              <a:gd name="adj3" fmla="val 115625"/>
            </a:avLst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EC0681-9FE5-5EDD-AEDC-FF71153B3406}"/>
              </a:ext>
            </a:extLst>
          </p:cNvPr>
          <p:cNvCxnSpPr>
            <a:endCxn id="6" idx="0"/>
          </p:cNvCxnSpPr>
          <p:nvPr/>
        </p:nvCxnSpPr>
        <p:spPr>
          <a:xfrm flipH="1">
            <a:off x="8471953" y="4142737"/>
            <a:ext cx="707383" cy="33671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5781E7-AA54-B5AA-9DD2-64551B99C198}"/>
              </a:ext>
            </a:extLst>
          </p:cNvPr>
          <p:cNvSpPr txBox="1"/>
          <p:nvPr/>
        </p:nvSpPr>
        <p:spPr>
          <a:xfrm>
            <a:off x="5972207" y="4645351"/>
            <a:ext cx="1576876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not worklist.empty()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32517-A1EE-EB5F-C10D-D1FE2D58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A71370-3DA4-4773-832C-AD5E16B02EAC}" type="slidenum">
              <a:t>65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03BDE9F-8C25-F504-6F3C-8463E01EBD0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IrGL Compiler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AFC0F9B9-7463-6753-BA43-9F71839B0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Converts IrGL abstract syntax trees to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Generated CUDA code can be embedded into larger programs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 intended for writing kernels, not full programs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implemented as a library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Python-callable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 ASTs are valid Python programs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236B9-D31D-592D-8CC5-B0CE3CE5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A964510-25E7-4381-ADAC-D0AA67D86B6C}" type="slidenum">
              <a:t>66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CB7C5A0-4C2A-5003-0F36-221249721B30}"/>
              </a:ext>
            </a:extLst>
          </p:cNvPr>
          <p:cNvSpPr/>
          <p:nvPr/>
        </p:nvSpPr>
        <p:spPr>
          <a:xfrm>
            <a:off x="4841629" y="3069251"/>
            <a:ext cx="3649919" cy="33181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083BBA8-4488-B68E-1E94-76DC932275A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Bottleneck #1: Atomics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80B87-BFA1-8615-BCD2-2903AF29BF28}"/>
              </a:ext>
            </a:extLst>
          </p:cNvPr>
          <p:cNvSpPr txBox="1"/>
          <p:nvPr/>
        </p:nvSpPr>
        <p:spPr>
          <a:xfrm>
            <a:off x="3431433" y="1659055"/>
            <a:ext cx="6439425" cy="302504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83F005-7DA3-AEE2-B7FE-AC71AA379A18}"/>
              </a:ext>
            </a:extLst>
          </p:cNvPr>
          <p:cNvSpPr txBox="1"/>
          <p:nvPr/>
        </p:nvSpPr>
        <p:spPr>
          <a:xfrm>
            <a:off x="2159383" y="5088202"/>
            <a:ext cx="7493503" cy="967346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/>
          <a:lstStyle/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latin typeface="Liberation Sans" pitchFamily="34"/>
                <a:ea typeface="Droid Sans Fallback" pitchFamily="2"/>
                <a:cs typeface="FreeSans" pitchFamily="2"/>
              </a:rPr>
              <a:t>Atomic Throughput on GPU: 2.4GB/s</a:t>
            </a:r>
          </a:p>
          <a:p>
            <a:pPr marL="0" lvl="1" hangingPunct="0"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latin typeface="Liberation Sans" pitchFamily="34"/>
                <a:ea typeface="Droid Sans Fallback" pitchFamily="2"/>
                <a:cs typeface="FreeSans" pitchFamily="2"/>
              </a:rPr>
              <a:t>Memory bandwidth: 288GB/s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A378F4-3A3C-4F4A-FAA0-55077AEEE653}"/>
              </a:ext>
            </a:extLst>
          </p:cNvPr>
          <p:cNvSpPr/>
          <p:nvPr/>
        </p:nvSpPr>
        <p:spPr>
          <a:xfrm>
            <a:off x="3763244" y="3898778"/>
            <a:ext cx="5143067" cy="995433"/>
          </a:xfrm>
          <a:custGeom>
            <a:avLst>
              <a:gd name="f0" fmla="val 6067"/>
              <a:gd name="f1" fmla="val -10831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FFFFCC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pos = atomicAdd(Worklist.length, 1)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Worklist.items[pos] = edge.dst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04D982A4-FECF-4D3C-1A88-F24D52A82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23349E-F59A-42F1-888A-24911F9BAC44}" type="slidenum">
              <a:t>67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EE55917E-2E8B-E60B-59B2-FB5F4BE941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Reducing Atomics by Aggregation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3550602-301E-76A8-CC21-A8EB8FC741CA}"/>
              </a:ext>
            </a:extLst>
          </p:cNvPr>
          <p:cNvSpPr/>
          <p:nvPr/>
        </p:nvSpPr>
        <p:spPr>
          <a:xfrm rot="5400000">
            <a:off x="3409393" y="3380977"/>
            <a:ext cx="3294921" cy="2638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90" h="809">
                <a:moveTo>
                  <a:pt x="0" y="377"/>
                </a:moveTo>
                <a:cubicBezTo>
                  <a:pt x="2272" y="1892"/>
                  <a:pt x="7944" y="-1204"/>
                  <a:pt x="10090" y="56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3C66CD0-5166-64FC-DAE8-82EF04319BC9}"/>
              </a:ext>
            </a:extLst>
          </p:cNvPr>
          <p:cNvSpPr/>
          <p:nvPr/>
        </p:nvSpPr>
        <p:spPr>
          <a:xfrm>
            <a:off x="4841629" y="2174406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8A61C5A-9F4C-26E9-6C7C-F0C55563FF29}"/>
              </a:ext>
            </a:extLst>
          </p:cNvPr>
          <p:cNvSpPr/>
          <p:nvPr/>
        </p:nvSpPr>
        <p:spPr>
          <a:xfrm>
            <a:off x="5090487" y="4331177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5D84DEC-F5C6-F591-AFA9-F9B36C2893FE}"/>
              </a:ext>
            </a:extLst>
          </p:cNvPr>
          <p:cNvSpPr/>
          <p:nvPr/>
        </p:nvSpPr>
        <p:spPr>
          <a:xfrm>
            <a:off x="5007533" y="3750508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213DA2F-F3ED-0EC4-8787-AB7CD6F75EA6}"/>
              </a:ext>
            </a:extLst>
          </p:cNvPr>
          <p:cNvSpPr/>
          <p:nvPr/>
        </p:nvSpPr>
        <p:spPr>
          <a:xfrm>
            <a:off x="4924582" y="3252791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82B97CC-E363-4063-5821-274720981810}"/>
              </a:ext>
            </a:extLst>
          </p:cNvPr>
          <p:cNvSpPr/>
          <p:nvPr/>
        </p:nvSpPr>
        <p:spPr>
          <a:xfrm>
            <a:off x="4841629" y="2672123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45A49A-F116-8187-4E62-1D428F6F445B}"/>
              </a:ext>
            </a:extLst>
          </p:cNvPr>
          <p:cNvSpPr txBox="1"/>
          <p:nvPr/>
        </p:nvSpPr>
        <p:spPr>
          <a:xfrm>
            <a:off x="2187142" y="3497077"/>
            <a:ext cx="170094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atomicAdd(..., 1)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997B8C-654E-8561-6F83-4761561BDD5C}"/>
              </a:ext>
            </a:extLst>
          </p:cNvPr>
          <p:cNvCxnSpPr>
            <a:stCxn id="9" idx="3"/>
            <a:endCxn id="4" idx="6"/>
          </p:cNvCxnSpPr>
          <p:nvPr/>
        </p:nvCxnSpPr>
        <p:spPr>
          <a:xfrm flipV="1">
            <a:off x="3888090" y="2381788"/>
            <a:ext cx="953539" cy="1276928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C61097-CA52-F882-2650-93462AB135DF}"/>
              </a:ext>
            </a:extLst>
          </p:cNvPr>
          <p:cNvCxnSpPr>
            <a:stCxn id="9" idx="3"/>
            <a:endCxn id="8" idx="6"/>
          </p:cNvCxnSpPr>
          <p:nvPr/>
        </p:nvCxnSpPr>
        <p:spPr>
          <a:xfrm flipV="1">
            <a:off x="3888090" y="2879505"/>
            <a:ext cx="953539" cy="779211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E76DE1-4963-A105-48AB-243B33809180}"/>
              </a:ext>
            </a:extLst>
          </p:cNvPr>
          <p:cNvCxnSpPr>
            <a:stCxn id="9" idx="3"/>
            <a:endCxn id="7" idx="6"/>
          </p:cNvCxnSpPr>
          <p:nvPr/>
        </p:nvCxnSpPr>
        <p:spPr>
          <a:xfrm flipV="1">
            <a:off x="3888090" y="3460173"/>
            <a:ext cx="1036492" cy="19854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3DA9E9-0572-B616-0B0E-0A5886334729}"/>
              </a:ext>
            </a:extLst>
          </p:cNvPr>
          <p:cNvCxnSpPr>
            <a:stCxn id="9" idx="3"/>
            <a:endCxn id="6" idx="6"/>
          </p:cNvCxnSpPr>
          <p:nvPr/>
        </p:nvCxnSpPr>
        <p:spPr>
          <a:xfrm>
            <a:off x="3888090" y="3658716"/>
            <a:ext cx="1119443" cy="29917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F30F26-0674-9175-2DE6-7D61264727E8}"/>
              </a:ext>
            </a:extLst>
          </p:cNvPr>
          <p:cNvCxnSpPr>
            <a:stCxn id="9" idx="3"/>
            <a:endCxn id="5" idx="6"/>
          </p:cNvCxnSpPr>
          <p:nvPr/>
        </p:nvCxnSpPr>
        <p:spPr>
          <a:xfrm>
            <a:off x="3888090" y="3658716"/>
            <a:ext cx="1202397" cy="87984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C90A3E3-A15D-B97E-8ECE-1C761E79F92B}"/>
              </a:ext>
            </a:extLst>
          </p:cNvPr>
          <p:cNvSpPr txBox="1"/>
          <p:nvPr/>
        </p:nvSpPr>
        <p:spPr>
          <a:xfrm>
            <a:off x="4588304" y="5276315"/>
            <a:ext cx="82833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587FC4-E30E-9EE7-B984-F8173474C976}"/>
              </a:ext>
            </a:extLst>
          </p:cNvPr>
          <p:cNvSpPr/>
          <p:nvPr/>
        </p:nvSpPr>
        <p:spPr>
          <a:xfrm rot="5400000">
            <a:off x="7557028" y="3298024"/>
            <a:ext cx="3294921" cy="2638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90" h="809">
                <a:moveTo>
                  <a:pt x="0" y="377"/>
                </a:moveTo>
                <a:cubicBezTo>
                  <a:pt x="2272" y="1892"/>
                  <a:pt x="7944" y="-1204"/>
                  <a:pt x="10090" y="56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B24F429-A3A1-2694-EAFC-41DCCEF933CB}"/>
              </a:ext>
            </a:extLst>
          </p:cNvPr>
          <p:cNvSpPr/>
          <p:nvPr/>
        </p:nvSpPr>
        <p:spPr>
          <a:xfrm>
            <a:off x="9293315" y="4248224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756912-74B3-5BF1-F001-73C5F577BEBE}"/>
              </a:ext>
            </a:extLst>
          </p:cNvPr>
          <p:cNvSpPr/>
          <p:nvPr/>
        </p:nvSpPr>
        <p:spPr>
          <a:xfrm>
            <a:off x="9210363" y="3667554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719E460-BC5E-82AE-B00C-179B9BD20DCF}"/>
              </a:ext>
            </a:extLst>
          </p:cNvPr>
          <p:cNvSpPr/>
          <p:nvPr/>
        </p:nvSpPr>
        <p:spPr>
          <a:xfrm>
            <a:off x="9127409" y="3169839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6995AD-A695-B896-DF8C-5ED814BB01D9}"/>
              </a:ext>
            </a:extLst>
          </p:cNvPr>
          <p:cNvSpPr/>
          <p:nvPr/>
        </p:nvSpPr>
        <p:spPr>
          <a:xfrm>
            <a:off x="9016698" y="2737440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14DDC3-9636-4774-BE82-41E1222E4704}"/>
              </a:ext>
            </a:extLst>
          </p:cNvPr>
          <p:cNvCxnSpPr>
            <a:endCxn id="20" idx="6"/>
          </p:cNvCxnSpPr>
          <p:nvPr/>
        </p:nvCxnSpPr>
        <p:spPr>
          <a:xfrm flipV="1">
            <a:off x="7235500" y="2853051"/>
            <a:ext cx="1781198" cy="71816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755A96-93C5-7CB7-B218-16E8E310AAAF}"/>
              </a:ext>
            </a:extLst>
          </p:cNvPr>
          <p:cNvCxnSpPr>
            <a:endCxn id="19" idx="6"/>
          </p:cNvCxnSpPr>
          <p:nvPr/>
        </p:nvCxnSpPr>
        <p:spPr>
          <a:xfrm flipV="1">
            <a:off x="7235499" y="3285450"/>
            <a:ext cx="1891910" cy="28576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149B947-46FE-E182-90EF-4E7BF5DD4FAF}"/>
              </a:ext>
            </a:extLst>
          </p:cNvPr>
          <p:cNvCxnSpPr>
            <a:endCxn id="18" idx="6"/>
          </p:cNvCxnSpPr>
          <p:nvPr/>
        </p:nvCxnSpPr>
        <p:spPr>
          <a:xfrm>
            <a:off x="7235500" y="3571213"/>
            <a:ext cx="1974863" cy="21195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B710F2-5880-AAD0-3A9F-731883B4CF41}"/>
              </a:ext>
            </a:extLst>
          </p:cNvPr>
          <p:cNvCxnSpPr>
            <a:endCxn id="17" idx="6"/>
          </p:cNvCxnSpPr>
          <p:nvPr/>
        </p:nvCxnSpPr>
        <p:spPr>
          <a:xfrm>
            <a:off x="7235500" y="3571213"/>
            <a:ext cx="2057816" cy="792623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74E94EC-16C7-05E2-5BD8-14A77BB472CC}"/>
              </a:ext>
            </a:extLst>
          </p:cNvPr>
          <p:cNvSpPr txBox="1"/>
          <p:nvPr/>
        </p:nvSpPr>
        <p:spPr>
          <a:xfrm>
            <a:off x="8746063" y="5276315"/>
            <a:ext cx="82833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F714AE-CCF4-370F-85D1-1729361C62CE}"/>
              </a:ext>
            </a:extLst>
          </p:cNvPr>
          <p:cNvSpPr txBox="1"/>
          <p:nvPr/>
        </p:nvSpPr>
        <p:spPr>
          <a:xfrm>
            <a:off x="6520605" y="3418697"/>
            <a:ext cx="64969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Write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9A4C94-4A87-C4CF-58F7-D26271069440}"/>
              </a:ext>
            </a:extLst>
          </p:cNvPr>
          <p:cNvSpPr txBox="1"/>
          <p:nvPr/>
        </p:nvSpPr>
        <p:spPr>
          <a:xfrm>
            <a:off x="6101596" y="2124112"/>
            <a:ext cx="170094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atomicAdd(..., </a:t>
            </a:r>
            <a:r>
              <a:rPr lang="en-US" sz="1633" b="1">
                <a:latin typeface="Liberation Sans" pitchFamily="18"/>
                <a:ea typeface="Droid Sans Fallback" pitchFamily="2"/>
                <a:cs typeface="FreeSans" pitchFamily="2"/>
              </a:rPr>
              <a:t>5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)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422B4CF-8939-E6B0-C5D4-741B8B9267CA}"/>
              </a:ext>
            </a:extLst>
          </p:cNvPr>
          <p:cNvSpPr/>
          <p:nvPr/>
        </p:nvSpPr>
        <p:spPr>
          <a:xfrm>
            <a:off x="8989264" y="2073818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CD5B49-F028-9B44-5E07-5947236AF947}"/>
              </a:ext>
            </a:extLst>
          </p:cNvPr>
          <p:cNvCxnSpPr>
            <a:stCxn id="27" idx="3"/>
            <a:endCxn id="28" idx="6"/>
          </p:cNvCxnSpPr>
          <p:nvPr/>
        </p:nvCxnSpPr>
        <p:spPr>
          <a:xfrm flipV="1">
            <a:off x="7802544" y="2281200"/>
            <a:ext cx="1186720" cy="4551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5107B6A0-0287-54AE-0DEE-C64B3740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709740-053D-464A-8D6C-6CDA122C2305}" type="slidenum">
              <a:t>68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CC8DDDB3-0EF9-F96D-AC73-B72BB18B49F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Handling Conditional Pushes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1437CA-DFF4-25E7-110A-9D14508AD9BC}"/>
              </a:ext>
            </a:extLst>
          </p:cNvPr>
          <p:cNvSpPr txBox="1"/>
          <p:nvPr/>
        </p:nvSpPr>
        <p:spPr>
          <a:xfrm>
            <a:off x="4216544" y="1598636"/>
            <a:ext cx="3669436" cy="61746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9A415F4-9C48-61DF-9480-776105BF75CF}"/>
              </a:ext>
            </a:extLst>
          </p:cNvPr>
          <p:cNvSpPr/>
          <p:nvPr/>
        </p:nvSpPr>
        <p:spPr>
          <a:xfrm rot="5400000">
            <a:off x="3576656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70E855-FFDC-A942-44F3-5044F720B9DF}"/>
              </a:ext>
            </a:extLst>
          </p:cNvPr>
          <p:cNvSpPr/>
          <p:nvPr/>
        </p:nvSpPr>
        <p:spPr>
          <a:xfrm rot="5400000">
            <a:off x="7682863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1A3F9D4-773E-26FA-A68A-E48F19B1A14A}"/>
              </a:ext>
            </a:extLst>
          </p:cNvPr>
          <p:cNvSpPr/>
          <p:nvPr/>
        </p:nvSpPr>
        <p:spPr>
          <a:xfrm rot="5400000">
            <a:off x="7154934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3A0C1D8-2838-9A5A-A6C8-18F41ED5A853}"/>
              </a:ext>
            </a:extLst>
          </p:cNvPr>
          <p:cNvSpPr/>
          <p:nvPr/>
        </p:nvSpPr>
        <p:spPr>
          <a:xfrm rot="5400000">
            <a:off x="6605805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06DA3F4-5435-79FE-7BE3-9DFD381BBDE6}"/>
              </a:ext>
            </a:extLst>
          </p:cNvPr>
          <p:cNvSpPr/>
          <p:nvPr/>
        </p:nvSpPr>
        <p:spPr>
          <a:xfrm rot="5400000">
            <a:off x="3027112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B489A7-DA5A-3AD7-B882-0BF8180CFCC1}"/>
              </a:ext>
            </a:extLst>
          </p:cNvPr>
          <p:cNvSpPr/>
          <p:nvPr/>
        </p:nvSpPr>
        <p:spPr>
          <a:xfrm rot="5400000">
            <a:off x="4125785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D4F8695-57C5-26C9-6D30-7F6426FBCC21}"/>
              </a:ext>
            </a:extLst>
          </p:cNvPr>
          <p:cNvSpPr/>
          <p:nvPr/>
        </p:nvSpPr>
        <p:spPr>
          <a:xfrm rot="5400000">
            <a:off x="4675331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DAA0E1F-D174-C1E7-598F-940635E82299}"/>
              </a:ext>
            </a:extLst>
          </p:cNvPr>
          <p:cNvSpPr/>
          <p:nvPr/>
        </p:nvSpPr>
        <p:spPr>
          <a:xfrm rot="5400000">
            <a:off x="6056260" y="3482870"/>
            <a:ext cx="2216862" cy="635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89" h="1946">
                <a:moveTo>
                  <a:pt x="0" y="820"/>
                </a:moveTo>
                <a:cubicBezTo>
                  <a:pt x="5819" y="4700"/>
                  <a:pt x="1293" y="-3060"/>
                  <a:pt x="6789" y="1467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FD7724-49CB-8A8B-B386-D0CE34562B0D}"/>
              </a:ext>
            </a:extLst>
          </p:cNvPr>
          <p:cNvSpPr txBox="1"/>
          <p:nvPr/>
        </p:nvSpPr>
        <p:spPr>
          <a:xfrm>
            <a:off x="6334778" y="3715237"/>
            <a:ext cx="33935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E608A7C-E8E0-BD3D-2F38-657D5488432B}"/>
              </a:ext>
            </a:extLst>
          </p:cNvPr>
          <p:cNvSpPr/>
          <p:nvPr/>
        </p:nvSpPr>
        <p:spPr>
          <a:xfrm>
            <a:off x="4095054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B2D85A7-4E85-21A5-B522-E801537F1053}"/>
              </a:ext>
            </a:extLst>
          </p:cNvPr>
          <p:cNvSpPr/>
          <p:nvPr/>
        </p:nvSpPr>
        <p:spPr>
          <a:xfrm>
            <a:off x="5754109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D3B8803-3804-EDFC-BD1C-D056041F9496}"/>
              </a:ext>
            </a:extLst>
          </p:cNvPr>
          <p:cNvSpPr/>
          <p:nvPr/>
        </p:nvSpPr>
        <p:spPr>
          <a:xfrm>
            <a:off x="7696638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8E1625-E157-5253-F06E-A59417CF38C6}"/>
              </a:ext>
            </a:extLst>
          </p:cNvPr>
          <p:cNvSpPr/>
          <p:nvPr/>
        </p:nvSpPr>
        <p:spPr>
          <a:xfrm>
            <a:off x="8823359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7C0EE9-27D5-CD82-D85E-1FC1EA0258DB}"/>
              </a:ext>
            </a:extLst>
          </p:cNvPr>
          <p:cNvSpPr/>
          <p:nvPr/>
        </p:nvSpPr>
        <p:spPr>
          <a:xfrm>
            <a:off x="5216876" y="3664942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DF9A9DF-D3D4-77DA-EE97-1694915E57C3}"/>
              </a:ext>
            </a:extLst>
          </p:cNvPr>
          <p:cNvSpPr/>
          <p:nvPr/>
        </p:nvSpPr>
        <p:spPr>
          <a:xfrm>
            <a:off x="4675723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5D9E056-7701-9942-B2B1-F23DE8B42A19}"/>
              </a:ext>
            </a:extLst>
          </p:cNvPr>
          <p:cNvSpPr/>
          <p:nvPr/>
        </p:nvSpPr>
        <p:spPr>
          <a:xfrm>
            <a:off x="7147322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E04472-0A2E-31D7-8BEB-EA1E8B3106C6}"/>
              </a:ext>
            </a:extLst>
          </p:cNvPr>
          <p:cNvSpPr/>
          <p:nvPr/>
        </p:nvSpPr>
        <p:spPr>
          <a:xfrm>
            <a:off x="5754109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F8676E0-FD95-C1CF-872D-BBF053AA6CED}"/>
              </a:ext>
            </a:extLst>
          </p:cNvPr>
          <p:cNvSpPr/>
          <p:nvPr/>
        </p:nvSpPr>
        <p:spPr>
          <a:xfrm>
            <a:off x="7696638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523BB6C-CA2E-FE0B-31D8-C86356B00E0D}"/>
              </a:ext>
            </a:extLst>
          </p:cNvPr>
          <p:cNvSpPr/>
          <p:nvPr/>
        </p:nvSpPr>
        <p:spPr>
          <a:xfrm>
            <a:off x="8325643" y="4313540"/>
            <a:ext cx="248858" cy="4147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2D2B312-CA2A-92ED-B170-E8BB503B760C}"/>
              </a:ext>
            </a:extLst>
          </p:cNvPr>
          <p:cNvSpPr/>
          <p:nvPr/>
        </p:nvSpPr>
        <p:spPr>
          <a:xfrm>
            <a:off x="5272069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6B6FD4C-9453-43B3-F74A-CA8DA75D7FF7}"/>
              </a:ext>
            </a:extLst>
          </p:cNvPr>
          <p:cNvSpPr/>
          <p:nvPr/>
        </p:nvSpPr>
        <p:spPr>
          <a:xfrm>
            <a:off x="580930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5B35DB-9A40-83B0-9439-B085DDFBC7D9}"/>
              </a:ext>
            </a:extLst>
          </p:cNvPr>
          <p:cNvSpPr/>
          <p:nvPr/>
        </p:nvSpPr>
        <p:spPr>
          <a:xfrm>
            <a:off x="887855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F863B55-E6C6-0DFE-775F-28B96BAD4475}"/>
              </a:ext>
            </a:extLst>
          </p:cNvPr>
          <p:cNvSpPr/>
          <p:nvPr/>
        </p:nvSpPr>
        <p:spPr>
          <a:xfrm>
            <a:off x="7751832" y="3756713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8B0FAE6-292A-DC06-4B5A-85CE35422135}"/>
              </a:ext>
            </a:extLst>
          </p:cNvPr>
          <p:cNvSpPr/>
          <p:nvPr/>
        </p:nvSpPr>
        <p:spPr>
          <a:xfrm>
            <a:off x="5809302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9E3AEE4-1A32-5937-F5CF-F844E26C9007}"/>
              </a:ext>
            </a:extLst>
          </p:cNvPr>
          <p:cNvSpPr/>
          <p:nvPr/>
        </p:nvSpPr>
        <p:spPr>
          <a:xfrm>
            <a:off x="7202515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9CBEBD6-6531-BE18-BC89-C63EA1F3AE13}"/>
              </a:ext>
            </a:extLst>
          </p:cNvPr>
          <p:cNvSpPr/>
          <p:nvPr/>
        </p:nvSpPr>
        <p:spPr>
          <a:xfrm>
            <a:off x="7751832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76CFC9-AFD1-AF68-16C3-8C6D6AF288C3}"/>
              </a:ext>
            </a:extLst>
          </p:cNvPr>
          <p:cNvSpPr/>
          <p:nvPr/>
        </p:nvSpPr>
        <p:spPr>
          <a:xfrm>
            <a:off x="8380836" y="4405312"/>
            <a:ext cx="138472" cy="2312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FF66"/>
          </a:solidFill>
          <a:ln w="0">
            <a:solidFill>
              <a:srgbClr val="99FF66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1" name="Straight Connector 30">
            <a:extLst>
              <a:ext uri="{FF2B5EF4-FFF2-40B4-BE49-F238E27FC236}">
                <a16:creationId xmlns:a16="http://schemas.microsoft.com/office/drawing/2014/main" id="{2C247312-3496-8276-F83D-626981B873EB}"/>
              </a:ext>
            </a:extLst>
          </p:cNvPr>
          <p:cNvSpPr/>
          <p:nvPr/>
        </p:nvSpPr>
        <p:spPr>
          <a:xfrm>
            <a:off x="2933716" y="2737440"/>
            <a:ext cx="0" cy="2239722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BC06B0-5FFA-4C89-F6F4-1610E0870A60}"/>
              </a:ext>
            </a:extLst>
          </p:cNvPr>
          <p:cNvSpPr txBox="1"/>
          <p:nvPr/>
        </p:nvSpPr>
        <p:spPr>
          <a:xfrm>
            <a:off x="2601904" y="5060116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228CE4FC-2DD9-FCAD-838A-CBE307C5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02DD57-A1E0-4CCB-984D-3E7CB6B90008}" type="slidenum">
              <a:t>69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FC39F38-32CE-BB5D-C587-D61590EB43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Aggregation in GPUs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52D2B0-042B-CE8E-B611-9603088748B5}"/>
              </a:ext>
            </a:extLst>
          </p:cNvPr>
          <p:cNvSpPr txBox="1"/>
          <p:nvPr/>
        </p:nvSpPr>
        <p:spPr>
          <a:xfrm>
            <a:off x="4673675" y="3717850"/>
            <a:ext cx="2844083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Intra-Thread Block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B6BFEA-3C3E-F455-E930-8BABC0AB8F60}"/>
              </a:ext>
            </a:extLst>
          </p:cNvPr>
          <p:cNvGrpSpPr/>
          <p:nvPr/>
        </p:nvGrpSpPr>
        <p:grpSpPr>
          <a:xfrm>
            <a:off x="2814839" y="4288394"/>
            <a:ext cx="2195624" cy="1230860"/>
            <a:chOff x="1423440" y="4727159"/>
            <a:chExt cx="2420269" cy="135679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59853B9-0D2C-4CD2-9915-038D94CF0A8F}"/>
                </a:ext>
              </a:extLst>
            </p:cNvPr>
            <p:cNvSpPr/>
            <p:nvPr/>
          </p:nvSpPr>
          <p:spPr>
            <a:xfrm rot="5400000">
              <a:off x="1328409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86DDAFE-E64D-ACA5-3C2B-B1EDC862EB9B}"/>
                </a:ext>
              </a:extLst>
            </p:cNvPr>
            <p:cNvSpPr/>
            <p:nvPr/>
          </p:nvSpPr>
          <p:spPr>
            <a:xfrm rot="5400000">
              <a:off x="309587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D5EF055-FFB9-4462-34E2-0B47CB06B238}"/>
                </a:ext>
              </a:extLst>
            </p:cNvPr>
            <p:cNvSpPr/>
            <p:nvPr/>
          </p:nvSpPr>
          <p:spPr>
            <a:xfrm rot="5400000">
              <a:off x="286863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9DE82F6-FF62-FB08-6ECC-36E9C5D0342B}"/>
                </a:ext>
              </a:extLst>
            </p:cNvPr>
            <p:cNvSpPr/>
            <p:nvPr/>
          </p:nvSpPr>
          <p:spPr>
            <a:xfrm rot="5400000">
              <a:off x="2632267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25AAA7F-6684-1DE0-C14F-FD02B17C687D}"/>
                </a:ext>
              </a:extLst>
            </p:cNvPr>
            <p:cNvSpPr/>
            <p:nvPr/>
          </p:nvSpPr>
          <p:spPr>
            <a:xfrm rot="5400000">
              <a:off x="1091865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CE75E55-1E40-6A91-E1CE-0E30B6A06E4A}"/>
                </a:ext>
              </a:extLst>
            </p:cNvPr>
            <p:cNvSpPr/>
            <p:nvPr/>
          </p:nvSpPr>
          <p:spPr>
            <a:xfrm rot="5400000">
              <a:off x="1564775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ECB2CCA-78EB-C26A-71F3-63CABA2C7719}"/>
                </a:ext>
              </a:extLst>
            </p:cNvPr>
            <p:cNvSpPr/>
            <p:nvPr/>
          </p:nvSpPr>
          <p:spPr>
            <a:xfrm rot="5400000">
              <a:off x="1801319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0E81A19-F0B3-EA95-A42D-EFB47D8E722F}"/>
                </a:ext>
              </a:extLst>
            </p:cNvPr>
            <p:cNvSpPr/>
            <p:nvPr/>
          </p:nvSpPr>
          <p:spPr>
            <a:xfrm rot="5400000">
              <a:off x="2395722" y="5067539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B7BE48A-7632-75BC-F128-81FC934D7FE3}"/>
                </a:ext>
              </a:extLst>
            </p:cNvPr>
            <p:cNvSpPr txBox="1"/>
            <p:nvPr/>
          </p:nvSpPr>
          <p:spPr>
            <a:xfrm>
              <a:off x="2485080" y="5057279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01AB77-67D9-A96E-007F-C3C971CEF492}"/>
                </a:ext>
              </a:extLst>
            </p:cNvPr>
            <p:cNvSpPr txBox="1"/>
            <p:nvPr/>
          </p:nvSpPr>
          <p:spPr>
            <a:xfrm>
              <a:off x="1423440" y="5727600"/>
              <a:ext cx="310113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8515F20-97AD-8522-B9EE-14E384A711F4}"/>
                </a:ext>
              </a:extLst>
            </p:cNvPr>
            <p:cNvSpPr txBox="1"/>
            <p:nvPr/>
          </p:nvSpPr>
          <p:spPr>
            <a:xfrm>
              <a:off x="3405240" y="572760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31</a:t>
              </a: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7320F8-EAC1-E61F-264D-4F7F7AAE5938}"/>
              </a:ext>
            </a:extLst>
          </p:cNvPr>
          <p:cNvSpPr/>
          <p:nvPr/>
        </p:nvSpPr>
        <p:spPr>
          <a:xfrm rot="5400000">
            <a:off x="4968352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4727E83-A931-619F-A6FA-0FFCC420C3D1}"/>
              </a:ext>
            </a:extLst>
          </p:cNvPr>
          <p:cNvSpPr/>
          <p:nvPr/>
        </p:nvSpPr>
        <p:spPr>
          <a:xfrm rot="5400000">
            <a:off x="6571763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CF0894-B1BC-1AE0-1AA0-1B74B9C449EC}"/>
              </a:ext>
            </a:extLst>
          </p:cNvPr>
          <p:cNvSpPr/>
          <p:nvPr/>
        </p:nvSpPr>
        <p:spPr>
          <a:xfrm rot="5400000">
            <a:off x="6365615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61B20B-EAE4-2688-9005-B5DB198D83BD}"/>
              </a:ext>
            </a:extLst>
          </p:cNvPr>
          <p:cNvSpPr/>
          <p:nvPr/>
        </p:nvSpPr>
        <p:spPr>
          <a:xfrm rot="5400000">
            <a:off x="615118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7B8907C-4B8D-847A-115C-A72CEEF07E83}"/>
              </a:ext>
            </a:extLst>
          </p:cNvPr>
          <p:cNvSpPr/>
          <p:nvPr/>
        </p:nvSpPr>
        <p:spPr>
          <a:xfrm rot="5400000">
            <a:off x="4753764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149030B-8A3C-C6EE-4E35-2A02371D3B44}"/>
              </a:ext>
            </a:extLst>
          </p:cNvPr>
          <p:cNvSpPr/>
          <p:nvPr/>
        </p:nvSpPr>
        <p:spPr>
          <a:xfrm rot="5400000">
            <a:off x="518277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75FEAA7-9297-05C2-CFE4-8BDDC9469754}"/>
              </a:ext>
            </a:extLst>
          </p:cNvPr>
          <p:cNvSpPr/>
          <p:nvPr/>
        </p:nvSpPr>
        <p:spPr>
          <a:xfrm rot="5400000">
            <a:off x="5397368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68BFEB0-B35E-9568-FA61-C1429A2E42C3}"/>
              </a:ext>
            </a:extLst>
          </p:cNvPr>
          <p:cNvSpPr/>
          <p:nvPr/>
        </p:nvSpPr>
        <p:spPr>
          <a:xfrm rot="5400000">
            <a:off x="5936599" y="48460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76124A-42B8-6FAE-323B-E39049D7FB91}"/>
              </a:ext>
            </a:extLst>
          </p:cNvPr>
          <p:cNvSpPr txBox="1"/>
          <p:nvPr/>
        </p:nvSpPr>
        <p:spPr>
          <a:xfrm>
            <a:off x="6017663" y="4836731"/>
            <a:ext cx="397643" cy="40349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B000D-D011-C63C-570E-1E5476E656E7}"/>
              </a:ext>
            </a:extLst>
          </p:cNvPr>
          <p:cNvSpPr txBox="1"/>
          <p:nvPr/>
        </p:nvSpPr>
        <p:spPr>
          <a:xfrm>
            <a:off x="5054562" y="54448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32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82875D-6648-9824-61F8-3E356E937C80}"/>
              </a:ext>
            </a:extLst>
          </p:cNvPr>
          <p:cNvSpPr txBox="1"/>
          <p:nvPr/>
        </p:nvSpPr>
        <p:spPr>
          <a:xfrm>
            <a:off x="6852415" y="54448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63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9DD070-F9F1-1D0D-92FD-D28E5A41FFA3}"/>
              </a:ext>
            </a:extLst>
          </p:cNvPr>
          <p:cNvSpPr txBox="1"/>
          <p:nvPr/>
        </p:nvSpPr>
        <p:spPr>
          <a:xfrm>
            <a:off x="5191331" y="1493150"/>
            <a:ext cx="1691202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Intra-Warp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3982B2D-02C0-8F0E-945B-446C3FB5020F}"/>
              </a:ext>
            </a:extLst>
          </p:cNvPr>
          <p:cNvSpPr/>
          <p:nvPr/>
        </p:nvSpPr>
        <p:spPr>
          <a:xfrm rot="5400000">
            <a:off x="4913813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DEFE596-B5F7-B4B6-B944-E851A8EC385B}"/>
              </a:ext>
            </a:extLst>
          </p:cNvPr>
          <p:cNvSpPr/>
          <p:nvPr/>
        </p:nvSpPr>
        <p:spPr>
          <a:xfrm rot="5400000">
            <a:off x="6517223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6DB1068-1D6B-709E-5B85-FF4A382ABE71}"/>
              </a:ext>
            </a:extLst>
          </p:cNvPr>
          <p:cNvSpPr/>
          <p:nvPr/>
        </p:nvSpPr>
        <p:spPr>
          <a:xfrm rot="5400000">
            <a:off x="6311075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B9BD0E1-D4F0-3892-5A3D-A69642E97844}"/>
              </a:ext>
            </a:extLst>
          </p:cNvPr>
          <p:cNvSpPr/>
          <p:nvPr/>
        </p:nvSpPr>
        <p:spPr>
          <a:xfrm rot="5400000">
            <a:off x="6096649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36C542-2321-E87A-FC1C-D9A92A12B5C8}"/>
              </a:ext>
            </a:extLst>
          </p:cNvPr>
          <p:cNvSpPr/>
          <p:nvPr/>
        </p:nvSpPr>
        <p:spPr>
          <a:xfrm rot="5400000">
            <a:off x="4699224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4975055-59A4-84FD-75FE-271ABCCEE266}"/>
              </a:ext>
            </a:extLst>
          </p:cNvPr>
          <p:cNvSpPr/>
          <p:nvPr/>
        </p:nvSpPr>
        <p:spPr>
          <a:xfrm rot="5400000">
            <a:off x="5128240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25262C9-5FC0-6001-8257-7665A8F34683}"/>
              </a:ext>
            </a:extLst>
          </p:cNvPr>
          <p:cNvSpPr/>
          <p:nvPr/>
        </p:nvSpPr>
        <p:spPr>
          <a:xfrm rot="5400000">
            <a:off x="5342828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899935CB-C9AA-1D24-E934-E30C2A476000}"/>
              </a:ext>
            </a:extLst>
          </p:cNvPr>
          <p:cNvSpPr/>
          <p:nvPr/>
        </p:nvSpPr>
        <p:spPr>
          <a:xfrm rot="5400000">
            <a:off x="5882060" y="2405139"/>
            <a:ext cx="865451" cy="2478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51" h="760">
                <a:moveTo>
                  <a:pt x="0" y="320"/>
                </a:moveTo>
                <a:cubicBezTo>
                  <a:pt x="2272" y="1835"/>
                  <a:pt x="505" y="-1195"/>
                  <a:pt x="2651" y="573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E5196C-1F0D-5F3F-92BA-5023B2B94F4F}"/>
              </a:ext>
            </a:extLst>
          </p:cNvPr>
          <p:cNvSpPr txBox="1"/>
          <p:nvPr/>
        </p:nvSpPr>
        <p:spPr>
          <a:xfrm>
            <a:off x="5963123" y="2387014"/>
            <a:ext cx="397643" cy="40349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...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754FB1-7C32-CB1F-90FB-4975A5D8F2E7}"/>
              </a:ext>
            </a:extLst>
          </p:cNvPr>
          <p:cNvSpPr txBox="1"/>
          <p:nvPr/>
        </p:nvSpPr>
        <p:spPr>
          <a:xfrm>
            <a:off x="5000023" y="3003933"/>
            <a:ext cx="28132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978A07-561E-1111-7DD9-8A0764D85907}"/>
              </a:ext>
            </a:extLst>
          </p:cNvPr>
          <p:cNvSpPr txBox="1"/>
          <p:nvPr/>
        </p:nvSpPr>
        <p:spPr>
          <a:xfrm>
            <a:off x="6797876" y="3003933"/>
            <a:ext cx="39777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31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AE03390-B169-81B4-243E-6070BB0BA989}"/>
              </a:ext>
            </a:extLst>
          </p:cNvPr>
          <p:cNvGrpSpPr/>
          <p:nvPr/>
        </p:nvGrpSpPr>
        <p:grpSpPr>
          <a:xfrm>
            <a:off x="7295593" y="4336076"/>
            <a:ext cx="2524695" cy="1230859"/>
            <a:chOff x="6362640" y="4779720"/>
            <a:chExt cx="2783008" cy="1356794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CF4E87F-CE17-23FD-C10B-48BA7E1CDABD}"/>
                </a:ext>
              </a:extLst>
            </p:cNvPr>
            <p:cNvSpPr/>
            <p:nvPr/>
          </p:nvSpPr>
          <p:spPr>
            <a:xfrm rot="5400000">
              <a:off x="6267609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ABBEEEA-39C9-351E-77C3-7978C82C55A7}"/>
                </a:ext>
              </a:extLst>
            </p:cNvPr>
            <p:cNvSpPr/>
            <p:nvPr/>
          </p:nvSpPr>
          <p:spPr>
            <a:xfrm rot="5400000">
              <a:off x="803507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79DFEEE-9B5D-D0E5-A776-06E0C6363E2E}"/>
                </a:ext>
              </a:extLst>
            </p:cNvPr>
            <p:cNvSpPr/>
            <p:nvPr/>
          </p:nvSpPr>
          <p:spPr>
            <a:xfrm rot="5400000">
              <a:off x="780783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8EF2972-D922-AA44-FEF6-85B0FC99ACE8}"/>
                </a:ext>
              </a:extLst>
            </p:cNvPr>
            <p:cNvSpPr/>
            <p:nvPr/>
          </p:nvSpPr>
          <p:spPr>
            <a:xfrm rot="5400000">
              <a:off x="7571467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3AC75B4-6B32-2DA4-46FB-35118889C338}"/>
                </a:ext>
              </a:extLst>
            </p:cNvPr>
            <p:cNvSpPr/>
            <p:nvPr/>
          </p:nvSpPr>
          <p:spPr>
            <a:xfrm rot="5400000">
              <a:off x="6031065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16752E1-D4F4-2A75-6922-2FCCA390F681}"/>
                </a:ext>
              </a:extLst>
            </p:cNvPr>
            <p:cNvSpPr/>
            <p:nvPr/>
          </p:nvSpPr>
          <p:spPr>
            <a:xfrm rot="5400000">
              <a:off x="6503975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9480BE3-96C9-F2E3-F9DC-D30DEFDA25CE}"/>
                </a:ext>
              </a:extLst>
            </p:cNvPr>
            <p:cNvSpPr/>
            <p:nvPr/>
          </p:nvSpPr>
          <p:spPr>
            <a:xfrm rot="5400000">
              <a:off x="6740519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A9BE21C-66E6-01F1-9C4C-578F8D0DB0E3}"/>
                </a:ext>
              </a:extLst>
            </p:cNvPr>
            <p:cNvSpPr/>
            <p:nvPr/>
          </p:nvSpPr>
          <p:spPr>
            <a:xfrm rot="5400000">
              <a:off x="7334922" y="5120100"/>
              <a:ext cx="95400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1" h="760">
                  <a:moveTo>
                    <a:pt x="0" y="320"/>
                  </a:moveTo>
                  <a:cubicBezTo>
                    <a:pt x="2272" y="1835"/>
                    <a:pt x="505" y="-1195"/>
                    <a:pt x="2651" y="573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BCEF2B2-27DD-3470-7CF8-C934B11D2847}"/>
                </a:ext>
              </a:extLst>
            </p:cNvPr>
            <p:cNvSpPr txBox="1"/>
            <p:nvPr/>
          </p:nvSpPr>
          <p:spPr>
            <a:xfrm>
              <a:off x="7424280" y="5109840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A70EAC2-3131-C047-DF57-9F9E2EAFF445}"/>
                </a:ext>
              </a:extLst>
            </p:cNvPr>
            <p:cNvSpPr txBox="1"/>
            <p:nvPr/>
          </p:nvSpPr>
          <p:spPr>
            <a:xfrm>
              <a:off x="6362640" y="578016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64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CBE10C6-AE41-4B23-A852-690C9B8EAF9B}"/>
                </a:ext>
              </a:extLst>
            </p:cNvPr>
            <p:cNvSpPr txBox="1"/>
            <p:nvPr/>
          </p:nvSpPr>
          <p:spPr>
            <a:xfrm>
              <a:off x="8344440" y="5780160"/>
              <a:ext cx="438469" cy="35635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95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E2D359D-5C41-E63E-44E1-561805AAC204}"/>
                </a:ext>
              </a:extLst>
            </p:cNvPr>
            <p:cNvSpPr txBox="1"/>
            <p:nvPr/>
          </p:nvSpPr>
          <p:spPr>
            <a:xfrm>
              <a:off x="8707320" y="5120639"/>
              <a:ext cx="438328" cy="4447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2177">
                  <a:latin typeface="Liberation Sans" pitchFamily="18"/>
                  <a:ea typeface="Droid Sans Fallback" pitchFamily="2"/>
                  <a:cs typeface="FreeSans" pitchFamily="2"/>
                </a:rPr>
                <a:t>...</a:t>
              </a:r>
            </a:p>
          </p:txBody>
        </p:sp>
      </p:grp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6DEB2AF-F6E6-F551-A293-69A5E0CEF220}"/>
              </a:ext>
            </a:extLst>
          </p:cNvPr>
          <p:cNvSpPr/>
          <p:nvPr/>
        </p:nvSpPr>
        <p:spPr>
          <a:xfrm>
            <a:off x="2767810" y="5723737"/>
            <a:ext cx="6719169" cy="8295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666666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97E6E6-8104-407C-04A1-AF19C7B8B9B8}"/>
              </a:ext>
            </a:extLst>
          </p:cNvPr>
          <p:cNvSpPr txBox="1"/>
          <p:nvPr/>
        </p:nvSpPr>
        <p:spPr>
          <a:xfrm>
            <a:off x="6711331" y="6055548"/>
            <a:ext cx="292288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Barrier required, so trickier to 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aggregate in conditionals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B8764C0-1369-A22D-264C-DECD2ABF0E37}"/>
              </a:ext>
            </a:extLst>
          </p:cNvPr>
          <p:cNvCxnSpPr>
            <a:stCxn id="53" idx="1"/>
          </p:cNvCxnSpPr>
          <p:nvPr/>
        </p:nvCxnSpPr>
        <p:spPr>
          <a:xfrm flipH="1" flipV="1">
            <a:off x="6127396" y="5806689"/>
            <a:ext cx="583935" cy="53091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DDE1A36-DFF9-A761-9FC1-3282F16175D7}"/>
              </a:ext>
            </a:extLst>
          </p:cNvPr>
          <p:cNvSpPr/>
          <p:nvPr/>
        </p:nvSpPr>
        <p:spPr>
          <a:xfrm>
            <a:off x="5007861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EE775F1-91D9-B8C9-3D9C-72A41AC0F148}"/>
              </a:ext>
            </a:extLst>
          </p:cNvPr>
          <p:cNvSpPr/>
          <p:nvPr/>
        </p:nvSpPr>
        <p:spPr>
          <a:xfrm>
            <a:off x="5255738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1778C9EF-7125-772B-E9B7-C8CDAE9ED1B3}"/>
              </a:ext>
            </a:extLst>
          </p:cNvPr>
          <p:cNvSpPr/>
          <p:nvPr/>
        </p:nvSpPr>
        <p:spPr>
          <a:xfrm>
            <a:off x="5684872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64FD5E9-2D41-332F-7EB8-DF3E65296F78}"/>
              </a:ext>
            </a:extLst>
          </p:cNvPr>
          <p:cNvSpPr/>
          <p:nvPr/>
        </p:nvSpPr>
        <p:spPr>
          <a:xfrm>
            <a:off x="6908261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405D73F2-D421-DC99-4714-057A1D41E04D}"/>
              </a:ext>
            </a:extLst>
          </p:cNvPr>
          <p:cNvSpPr/>
          <p:nvPr/>
        </p:nvSpPr>
        <p:spPr>
          <a:xfrm>
            <a:off x="6487619" y="2445473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BAE67633-CFBD-116E-3DE1-843869ECE595}"/>
              </a:ext>
            </a:extLst>
          </p:cNvPr>
          <p:cNvSpPr/>
          <p:nvPr/>
        </p:nvSpPr>
        <p:spPr>
          <a:xfrm>
            <a:off x="2933715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2CCEDCB0-CBB7-BC6B-F3AF-AE7EA35B131E}"/>
              </a:ext>
            </a:extLst>
          </p:cNvPr>
          <p:cNvSpPr/>
          <p:nvPr/>
        </p:nvSpPr>
        <p:spPr>
          <a:xfrm>
            <a:off x="3348480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95562D90-30B6-D649-E145-73450553D3F6}"/>
              </a:ext>
            </a:extLst>
          </p:cNvPr>
          <p:cNvSpPr/>
          <p:nvPr/>
        </p:nvSpPr>
        <p:spPr>
          <a:xfrm>
            <a:off x="4095381" y="4702831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EA00632-0E12-0EFE-9583-82485D3F66A3}"/>
              </a:ext>
            </a:extLst>
          </p:cNvPr>
          <p:cNvSpPr/>
          <p:nvPr/>
        </p:nvSpPr>
        <p:spPr>
          <a:xfrm>
            <a:off x="5173766" y="4949730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907285C9-0C19-933F-D375-1A0AE4A982BF}"/>
              </a:ext>
            </a:extLst>
          </p:cNvPr>
          <p:cNvSpPr/>
          <p:nvPr/>
        </p:nvSpPr>
        <p:spPr>
          <a:xfrm>
            <a:off x="6583962" y="4977162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060F4F17-7C07-1F71-6C80-12D061918CBE}"/>
              </a:ext>
            </a:extLst>
          </p:cNvPr>
          <p:cNvSpPr/>
          <p:nvPr/>
        </p:nvSpPr>
        <p:spPr>
          <a:xfrm>
            <a:off x="7600623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AE68CA3-AA23-7BEA-316C-0E3333A12683}"/>
              </a:ext>
            </a:extLst>
          </p:cNvPr>
          <p:cNvSpPr/>
          <p:nvPr/>
        </p:nvSpPr>
        <p:spPr>
          <a:xfrm>
            <a:off x="8574501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097E9CF-BD84-17C2-7670-E2E68F1DEA73}"/>
              </a:ext>
            </a:extLst>
          </p:cNvPr>
          <p:cNvSpPr/>
          <p:nvPr/>
        </p:nvSpPr>
        <p:spPr>
          <a:xfrm>
            <a:off x="9257064" y="4714588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98ACC21C-75DF-F261-0AEC-FE89C2CA3DBC}"/>
              </a:ext>
            </a:extLst>
          </p:cNvPr>
          <p:cNvSpPr/>
          <p:nvPr/>
        </p:nvSpPr>
        <p:spPr>
          <a:xfrm>
            <a:off x="6998399" y="4977162"/>
            <a:ext cx="165579" cy="2762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8F2DBFB-BD69-DC86-A7B0-59CB4A7A93DA}"/>
              </a:ext>
            </a:extLst>
          </p:cNvPr>
          <p:cNvSpPr txBox="1"/>
          <p:nvPr/>
        </p:nvSpPr>
        <p:spPr>
          <a:xfrm>
            <a:off x="7808984" y="2322676"/>
            <a:ext cx="201558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Lockstep execution,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easily aggregated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09A179B-93E2-8A45-625F-B4C3659D183D}"/>
              </a:ext>
            </a:extLst>
          </p:cNvPr>
          <p:cNvCxnSpPr>
            <a:stCxn id="69" idx="1"/>
            <a:endCxn id="58" idx="10"/>
          </p:cNvCxnSpPr>
          <p:nvPr/>
        </p:nvCxnSpPr>
        <p:spPr>
          <a:xfrm flipH="1" flipV="1">
            <a:off x="7073840" y="2583619"/>
            <a:ext cx="735144" cy="2111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dirty="0"/>
              <a:t>Distributed Galois using Gluon</a:t>
            </a:r>
            <a:endParaRPr dirty="0"/>
          </a:p>
        </p:txBody>
      </p:sp>
      <p:sp>
        <p:nvSpPr>
          <p:cNvPr id="7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9662391" y="4808718"/>
            <a:ext cx="2112515" cy="14634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IrGL</a:t>
            </a:r>
            <a:r>
              <a:rPr lang="en-US" sz="1867" dirty="0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LCI [IPDPS’18]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CuSP</a:t>
            </a:r>
            <a:r>
              <a:rPr lang="en-US" sz="1867" dirty="0">
                <a:cs typeface="Calibri"/>
              </a:rPr>
              <a:t> [IPDPS’19]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8946361" y="1791625"/>
            <a:ext cx="2828545" cy="120317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GPU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946361" y="3161230"/>
            <a:ext cx="2828545" cy="142315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107298" y="2136994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IrGL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102283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050596" y="3901487"/>
            <a:ext cx="1558366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02283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02283" y="2630001"/>
            <a:ext cx="2506677" cy="25986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565719" y="2389973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46" name="Straight Arrow Connector 45"/>
          <p:cNvCxnSpPr>
            <a:stCxn id="40" idx="0"/>
            <a:endCxn id="43" idx="2"/>
          </p:cNvCxnSpPr>
          <p:nvPr/>
        </p:nvCxnSpPr>
        <p:spPr>
          <a:xfrm flipV="1">
            <a:off x="10355621" y="2889869"/>
            <a:ext cx="0" cy="6550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54594" y="2667513"/>
            <a:ext cx="2828545" cy="19168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010516" y="3051653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Galois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0516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927359" y="3901487"/>
            <a:ext cx="1589835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010516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468937" y="3301881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13" name="Straight Arrow Connector 12"/>
          <p:cNvCxnSpPr>
            <a:stCxn id="18" idx="3"/>
            <a:endCxn id="42" idx="1"/>
          </p:cNvCxnSpPr>
          <p:nvPr/>
        </p:nvCxnSpPr>
        <p:spPr>
          <a:xfrm>
            <a:off x="8517194" y="4286235"/>
            <a:ext cx="5850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Shape 88">
            <a:extLst>
              <a:ext uri="{FF2B5EF4-FFF2-40B4-BE49-F238E27FC236}">
                <a16:creationId xmlns:a16="http://schemas.microsoft.com/office/drawing/2014/main" id="{30FACE87-0160-4429-AF33-A10FE36898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7" y="1678899"/>
            <a:ext cx="5552815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Programmers:</a:t>
            </a:r>
            <a:r>
              <a:rPr lang="en" sz="2133" dirty="0">
                <a:cs typeface="Calibri"/>
              </a:rPr>
              <a:t> 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Write </a:t>
            </a:r>
            <a:r>
              <a:rPr lang="en-US" sz="2133" dirty="0">
                <a:cs typeface="Calibri"/>
              </a:rPr>
              <a:t>Galois/</a:t>
            </a:r>
            <a:r>
              <a:rPr lang="en-US" sz="2133" dirty="0" err="1">
                <a:cs typeface="Calibri"/>
              </a:rPr>
              <a:t>IrGL</a:t>
            </a:r>
            <a:r>
              <a:rPr lang="en" sz="2133" dirty="0">
                <a:cs typeface="Calibri"/>
              </a:rPr>
              <a:t> applications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Interface with Gluon using API</a:t>
            </a:r>
          </a:p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Gluon transparently handles:</a:t>
            </a:r>
            <a:endParaRPr lang="en-US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Graph partitioning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Communication and synchronization</a:t>
            </a:r>
            <a:endParaRPr lang="en-US" sz="2133" dirty="0">
              <a:cs typeface="Calibri"/>
            </a:endParaRPr>
          </a:p>
          <a:p>
            <a:pPr>
              <a:lnSpc>
                <a:spcPct val="114000"/>
              </a:lnSpc>
            </a:pPr>
            <a:endParaRPr lang="en" sz="2400" dirty="0"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A3E7F-1BF6-4B2A-80EA-7558E125C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85200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21722-F297-2943-8636-AFDB3A84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D36F6F-012E-4F98-952E-A0EA4311F61F}" type="slidenum">
              <a:t>70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EC2D3BD0-BA0F-15C0-F654-E09FF8CD52F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Warp-level Aggregation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994AA-5478-9E4B-95EB-302CF1B12DEF}"/>
              </a:ext>
            </a:extLst>
          </p:cNvPr>
          <p:cNvSpPr txBox="1"/>
          <p:nvPr/>
        </p:nvSpPr>
        <p:spPr>
          <a:xfrm>
            <a:off x="2695636" y="2270096"/>
            <a:ext cx="8474854" cy="1955007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bfs_kernel(graph,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...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Worklist.reserve_warp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i="1">
                <a:latin typeface="Fira Mono" pitchFamily="17"/>
                <a:ea typeface="Droid Sans Fallback" pitchFamily="2"/>
                <a:cs typeface="FreeSans" pitchFamily="2"/>
              </a:rPr>
              <a:t>1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edge.dst)		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DCBA7AB-EB44-130B-3613-B5CBFA23D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E5A8AA-93D3-4EF7-8307-575072A51654}" type="slidenum">
              <a:t>71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F6E9D3E-91F9-98E5-5F68-B37204F393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Inside </a:t>
            </a:r>
            <a:r>
              <a:rPr lang="en-US">
                <a:latin typeface="Fira Mono" pitchFamily="33"/>
              </a:rPr>
              <a:t>reserve_warp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E72BB2-867C-F08F-9FD4-69F51982F451}"/>
              </a:ext>
            </a:extLst>
          </p:cNvPr>
          <p:cNvGraphicFramePr>
            <a:graphicFrameLocks noGrp="1"/>
          </p:cNvGraphicFramePr>
          <p:nvPr/>
        </p:nvGraphicFramePr>
        <p:xfrm>
          <a:off x="3804393" y="3716870"/>
          <a:ext cx="4604529" cy="663622"/>
        </p:xfrm>
        <a:graphic>
          <a:graphicData uri="http://schemas.openxmlformats.org/drawingml/2006/table">
            <a:tbl>
              <a:tblPr firstRow="1"/>
              <a:tblGrid>
                <a:gridCol w="575444">
                  <a:extLst>
                    <a:ext uri="{9D8B030D-6E8A-4147-A177-3AD203B41FA5}">
                      <a16:colId xmlns:a16="http://schemas.microsoft.com/office/drawing/2014/main" val="127838478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163366476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23046109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894824403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365590071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04565921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739153774"/>
                    </a:ext>
                  </a:extLst>
                </a:gridCol>
                <a:gridCol w="576423">
                  <a:extLst>
                    <a:ext uri="{9D8B030D-6E8A-4147-A177-3AD203B41FA5}">
                      <a16:colId xmlns:a16="http://schemas.microsoft.com/office/drawing/2014/main" val="1128409031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994339214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5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50413705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204AE1F-519D-C77C-1C6C-1EC9360D3012}"/>
              </a:ext>
            </a:extLst>
          </p:cNvPr>
          <p:cNvSpPr txBox="1"/>
          <p:nvPr/>
        </p:nvSpPr>
        <p:spPr>
          <a:xfrm>
            <a:off x="3033651" y="4026799"/>
            <a:ext cx="78960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_offset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39FA-AEE7-9B12-A778-8100D572515F}"/>
              </a:ext>
            </a:extLst>
          </p:cNvPr>
          <p:cNvSpPr txBox="1"/>
          <p:nvPr/>
        </p:nvSpPr>
        <p:spPr>
          <a:xfrm>
            <a:off x="3329538" y="4849142"/>
            <a:ext cx="3970737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T0: pos = atomicAdd(Worklist.length, 5)</a:t>
            </a:r>
            <a:br>
              <a:rPr lang="en-US" sz="1633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  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broadcast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pos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to other threads in warp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6E3ED-66F9-66D2-27F9-F8D6AC5E8504}"/>
              </a:ext>
            </a:extLst>
          </p:cNvPr>
          <p:cNvSpPr txBox="1"/>
          <p:nvPr/>
        </p:nvSpPr>
        <p:spPr>
          <a:xfrm>
            <a:off x="3816151" y="5726350"/>
            <a:ext cx="1970958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return pos + _offset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3C645C3-2ABD-42CF-8688-D340DADB2754}"/>
              </a:ext>
            </a:extLst>
          </p:cNvPr>
          <p:cNvGraphicFramePr>
            <a:graphicFrameLocks noGrp="1"/>
          </p:cNvGraphicFramePr>
          <p:nvPr/>
        </p:nvGraphicFramePr>
        <p:xfrm>
          <a:off x="3802760" y="1963432"/>
          <a:ext cx="4604529" cy="663622"/>
        </p:xfrm>
        <a:graphic>
          <a:graphicData uri="http://schemas.openxmlformats.org/drawingml/2006/table">
            <a:tbl>
              <a:tblPr firstRow="1"/>
              <a:tblGrid>
                <a:gridCol w="575444">
                  <a:extLst>
                    <a:ext uri="{9D8B030D-6E8A-4147-A177-3AD203B41FA5}">
                      <a16:colId xmlns:a16="http://schemas.microsoft.com/office/drawing/2014/main" val="3417390477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4092714729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3219498982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674211020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617561705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740465009"/>
                    </a:ext>
                  </a:extLst>
                </a:gridCol>
                <a:gridCol w="575444">
                  <a:extLst>
                    <a:ext uri="{9D8B030D-6E8A-4147-A177-3AD203B41FA5}">
                      <a16:colId xmlns:a16="http://schemas.microsoft.com/office/drawing/2014/main" val="2014110615"/>
                    </a:ext>
                  </a:extLst>
                </a:gridCol>
                <a:gridCol w="576423">
                  <a:extLst>
                    <a:ext uri="{9D8B030D-6E8A-4147-A177-3AD203B41FA5}">
                      <a16:colId xmlns:a16="http://schemas.microsoft.com/office/drawing/2014/main" val="4046663868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93984795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92376323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005F226-8DE5-050C-8D15-549E7E61E1AD}"/>
              </a:ext>
            </a:extLst>
          </p:cNvPr>
          <p:cNvSpPr txBox="1"/>
          <p:nvPr/>
        </p:nvSpPr>
        <p:spPr>
          <a:xfrm>
            <a:off x="3260629" y="2273362"/>
            <a:ext cx="537296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size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DD06FF-821F-FF7E-5F56-431AC8918C0C}"/>
              </a:ext>
            </a:extLst>
          </p:cNvPr>
          <p:cNvSpPr txBox="1"/>
          <p:nvPr/>
        </p:nvSpPr>
        <p:spPr>
          <a:xfrm>
            <a:off x="4586893" y="1427832"/>
            <a:ext cx="305119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(assume a warp has 8 threads)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1202D1-4A78-A591-96E3-5AA05E951FB2}"/>
              </a:ext>
            </a:extLst>
          </p:cNvPr>
          <p:cNvSpPr txBox="1"/>
          <p:nvPr/>
        </p:nvSpPr>
        <p:spPr>
          <a:xfrm>
            <a:off x="5213936" y="2988911"/>
            <a:ext cx="1782317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(warp prefix sum)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A0352C-5E91-7E88-3E81-AA351B6EB9DB}"/>
              </a:ext>
            </a:extLst>
          </p:cNvPr>
          <p:cNvSpPr/>
          <p:nvPr/>
        </p:nvSpPr>
        <p:spPr>
          <a:xfrm>
            <a:off x="6085919" y="2654487"/>
            <a:ext cx="0" cy="4144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270" fill="none">
                <a:moveTo>
                  <a:pt x="0" y="0"/>
                </a:moveTo>
                <a:lnTo>
                  <a:pt x="0" y="127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379C047-F5A8-E55B-A9EE-3E05E60A396F}"/>
              </a:ext>
            </a:extLst>
          </p:cNvPr>
          <p:cNvSpPr/>
          <p:nvPr/>
        </p:nvSpPr>
        <p:spPr>
          <a:xfrm>
            <a:off x="6085919" y="3303085"/>
            <a:ext cx="0" cy="34650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062" fill="none">
                <a:moveTo>
                  <a:pt x="0" y="0"/>
                </a:moveTo>
                <a:lnTo>
                  <a:pt x="0" y="1062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00764-9D2E-CC94-D99B-6B92D383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F7359B-7015-4249-9406-692C0E76E771}" type="slidenum">
              <a:t>72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94CBA988-34FF-9A0E-2A74-5269CA72D73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Thread-block Aggregation?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DAAB09-C180-E35B-1F3D-D54D1760DBC6}"/>
              </a:ext>
            </a:extLst>
          </p:cNvPr>
          <p:cNvSpPr txBox="1"/>
          <p:nvPr/>
        </p:nvSpPr>
        <p:spPr>
          <a:xfrm>
            <a:off x="2695636" y="1355657"/>
            <a:ext cx="9398184" cy="176104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Worklist.reserve_tb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i="1">
                <a:latin typeface="Fira Mono" pitchFamily="17"/>
                <a:ea typeface="Droid Sans Fallback" pitchFamily="2"/>
                <a:cs typeface="FreeSans" pitchFamily="2"/>
              </a:rPr>
              <a:t>1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edge.dst)		</a:t>
            </a: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ED5B1F84-EC17-90C9-DB2C-5925321BD0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1" y="1959513"/>
            <a:ext cx="7838051" cy="189713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 4">
            <a:extLst>
              <a:ext uri="{FF2B5EF4-FFF2-40B4-BE49-F238E27FC236}">
                <a16:creationId xmlns:a16="http://schemas.microsoft.com/office/drawing/2014/main" id="{78781A3D-8DFE-1EC5-7BC1-067FAB213C8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76691" y="4037250"/>
            <a:ext cx="7838051" cy="1897135"/>
          </a:xfrm>
        </p:spPr>
        <p:txBody>
          <a:bodyPr>
            <a:normAutofit fontScale="92500" lnSpcReduction="2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>
                <a:latin typeface="Fira Mono" pitchFamily="33"/>
              </a:rPr>
              <a:t>reserve_tb</a:t>
            </a:r>
            <a:r>
              <a:rPr lang="en-US"/>
              <a:t> contains a CUDA barrier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 threads in thread block must execute barrier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But: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Mono" pitchFamily="49"/>
                <a:ea typeface="Microsoft YaHei" pitchFamily="2"/>
                <a:cs typeface="Mangal" pitchFamily="2"/>
              </a:rPr>
              <a:t>if(edge.dst.level == INF)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is not uniform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Fira Mono" pitchFamily="33"/>
                <a:ea typeface="Microsoft YaHei" pitchFamily="2"/>
                <a:cs typeface="Mangal" pitchFamily="2"/>
              </a:rPr>
              <a:t>ForAll(edge …)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is not uniform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FA3F1-8ABF-A483-76D4-88B2288E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FABC6C-A8B7-447C-A369-94299CC29715}" type="slidenum">
              <a:t>73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D088315D-794F-0565-90C9-16C49BD29BB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Uniform Branches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FE79FE1E-3592-C5D5-2251-1DD0ED89CD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Branch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 branch that is decided the same way by all threads [in scope of a barrier]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</a:t>
            </a:r>
            <a:r>
              <a:rPr lang="en-US">
                <a:latin typeface="Fira Mono" pitchFamily="33"/>
              </a:rPr>
              <a:t>If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All threads decide the condition the same way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Uniform </a:t>
            </a:r>
            <a:r>
              <a:rPr lang="en-US">
                <a:latin typeface="Fira Mono" pitchFamily="33"/>
              </a:rPr>
              <a:t>While, For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All threads execute same number of iterations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9EB9F-F7D5-BAC8-B9F6-D8E566E7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E35891-3F27-4DF7-9984-C2CFD382CB39}" type="slidenum">
              <a:t>74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ABAACA5-D61A-B9D9-0A15-80C649C5358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Uniform Branches to Focal Points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6FE04B4-8BCE-3E47-2D90-AC69FD6DD1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 barrier is placed correctly if it is control-dependent only on uniform branches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 </a:t>
            </a:r>
            <a:r>
              <a:rPr lang="en-US" i="1"/>
              <a:t>focal point</a:t>
            </a:r>
            <a:r>
              <a:rPr lang="en-US"/>
              <a:t> is a node in the control-flow graph (CFG) that is iteratively control-dependent only on uniform branches, other than possibly itself.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Use the control-dependence graph (CDG) to identify focal points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479F378-DAF1-F29F-3279-79F1C842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5B5332-BD93-422B-B3B8-CFCD2198102B}" type="slidenum">
              <a:t>75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16FCFEB-1BD9-66C3-C213-DACE7F5DE2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Focal Points from the CDG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2AE6BAC-3AC7-2551-64C3-74D8F12D572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523852" y="2139462"/>
            <a:ext cx="3129015" cy="3617914"/>
          </a:xfrm>
        </p:spPr>
      </p:pic>
      <p:sp>
        <p:nvSpPr>
          <p:cNvPr id="4" name=" 3">
            <a:extLst>
              <a:ext uri="{FF2B5EF4-FFF2-40B4-BE49-F238E27FC236}">
                <a16:creationId xmlns:a16="http://schemas.microsoft.com/office/drawing/2014/main" id="{2CA3494A-E175-9F96-0F18-0D16D59421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8357" y="1959513"/>
            <a:ext cx="3824642" cy="397781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E4CD5A6-EA74-19B8-3AE8-BE31DE53E08A}"/>
              </a:ext>
            </a:extLst>
          </p:cNvPr>
          <p:cNvSpPr/>
          <p:nvPr/>
        </p:nvSpPr>
        <p:spPr>
          <a:xfrm rot="9357000">
            <a:off x="1403276" y="3029431"/>
            <a:ext cx="3185188" cy="297388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754" h="9107">
                <a:moveTo>
                  <a:pt x="6124" y="8521"/>
                </a:moveTo>
                <a:cubicBezTo>
                  <a:pt x="6482" y="8488"/>
                  <a:pt x="6854" y="8480"/>
                  <a:pt x="7186" y="8302"/>
                </a:cubicBezTo>
                <a:cubicBezTo>
                  <a:pt x="7508" y="8128"/>
                  <a:pt x="7938" y="8001"/>
                  <a:pt x="8031" y="7598"/>
                </a:cubicBezTo>
                <a:cubicBezTo>
                  <a:pt x="8119" y="7214"/>
                  <a:pt x="7892" y="6868"/>
                  <a:pt x="7768" y="6521"/>
                </a:cubicBezTo>
                <a:cubicBezTo>
                  <a:pt x="7629" y="6134"/>
                  <a:pt x="7915" y="5739"/>
                  <a:pt x="8212" y="5489"/>
                </a:cubicBezTo>
                <a:cubicBezTo>
                  <a:pt x="8503" y="5244"/>
                  <a:pt x="8805" y="4989"/>
                  <a:pt x="9004" y="4665"/>
                </a:cubicBezTo>
                <a:cubicBezTo>
                  <a:pt x="9229" y="4299"/>
                  <a:pt x="9643" y="4070"/>
                  <a:pt x="9701" y="3630"/>
                </a:cubicBezTo>
                <a:cubicBezTo>
                  <a:pt x="9749" y="3260"/>
                  <a:pt x="9788" y="2875"/>
                  <a:pt x="9706" y="2506"/>
                </a:cubicBezTo>
                <a:cubicBezTo>
                  <a:pt x="9634" y="2182"/>
                  <a:pt x="9480" y="1878"/>
                  <a:pt x="9301" y="1599"/>
                </a:cubicBezTo>
                <a:cubicBezTo>
                  <a:pt x="9115" y="1308"/>
                  <a:pt x="8994" y="972"/>
                  <a:pt x="8733" y="730"/>
                </a:cubicBezTo>
                <a:cubicBezTo>
                  <a:pt x="8421" y="442"/>
                  <a:pt x="8052" y="209"/>
                  <a:pt x="7650" y="91"/>
                </a:cubicBezTo>
                <a:cubicBezTo>
                  <a:pt x="7291" y="-15"/>
                  <a:pt x="6882" y="-43"/>
                  <a:pt x="6525" y="86"/>
                </a:cubicBezTo>
                <a:cubicBezTo>
                  <a:pt x="6201" y="202"/>
                  <a:pt x="5897" y="371"/>
                  <a:pt x="5562" y="443"/>
                </a:cubicBezTo>
                <a:cubicBezTo>
                  <a:pt x="5193" y="522"/>
                  <a:pt x="4877" y="678"/>
                  <a:pt x="4524" y="797"/>
                </a:cubicBezTo>
                <a:cubicBezTo>
                  <a:pt x="4200" y="906"/>
                  <a:pt x="3776" y="1050"/>
                  <a:pt x="3824" y="1580"/>
                </a:cubicBezTo>
                <a:cubicBezTo>
                  <a:pt x="3857" y="1953"/>
                  <a:pt x="3828" y="2288"/>
                  <a:pt x="3836" y="2662"/>
                </a:cubicBezTo>
                <a:cubicBezTo>
                  <a:pt x="3846" y="3137"/>
                  <a:pt x="3561" y="3447"/>
                  <a:pt x="3371" y="3811"/>
                </a:cubicBezTo>
                <a:cubicBezTo>
                  <a:pt x="3187" y="4161"/>
                  <a:pt x="2776" y="4253"/>
                  <a:pt x="2455" y="4437"/>
                </a:cubicBezTo>
                <a:cubicBezTo>
                  <a:pt x="2159" y="4607"/>
                  <a:pt x="1825" y="4705"/>
                  <a:pt x="1518" y="4855"/>
                </a:cubicBezTo>
                <a:cubicBezTo>
                  <a:pt x="1202" y="5010"/>
                  <a:pt x="816" y="5070"/>
                  <a:pt x="579" y="5347"/>
                </a:cubicBezTo>
                <a:cubicBezTo>
                  <a:pt x="321" y="5649"/>
                  <a:pt x="-7" y="5948"/>
                  <a:pt x="0" y="6402"/>
                </a:cubicBezTo>
                <a:cubicBezTo>
                  <a:pt x="6" y="6764"/>
                  <a:pt x="-24" y="7142"/>
                  <a:pt x="116" y="7473"/>
                </a:cubicBezTo>
                <a:cubicBezTo>
                  <a:pt x="255" y="7803"/>
                  <a:pt x="366" y="8123"/>
                  <a:pt x="698" y="8372"/>
                </a:cubicBezTo>
                <a:cubicBezTo>
                  <a:pt x="1054" y="8638"/>
                  <a:pt x="1453" y="8730"/>
                  <a:pt x="1848" y="8837"/>
                </a:cubicBezTo>
                <a:cubicBezTo>
                  <a:pt x="2268" y="8950"/>
                  <a:pt x="2691" y="9064"/>
                  <a:pt x="3124" y="9100"/>
                </a:cubicBezTo>
                <a:cubicBezTo>
                  <a:pt x="3505" y="9133"/>
                  <a:pt x="3887" y="9032"/>
                  <a:pt x="4265" y="9062"/>
                </a:cubicBezTo>
                <a:cubicBezTo>
                  <a:pt x="4639" y="9091"/>
                  <a:pt x="4967" y="8898"/>
                  <a:pt x="5336" y="8946"/>
                </a:cubicBezTo>
                <a:lnTo>
                  <a:pt x="5652" y="8842"/>
                </a:lnTo>
                <a:lnTo>
                  <a:pt x="5941" y="8677"/>
                </a:lnTo>
                <a:lnTo>
                  <a:pt x="6141" y="8478"/>
                </a:lnTo>
                <a:close/>
              </a:path>
            </a:pathLst>
          </a:custGeom>
          <a:noFill/>
          <a:ln w="57240">
            <a:solidFill>
              <a:srgbClr val="00FF66"/>
            </a:solidFill>
            <a:prstDash val="solid"/>
          </a:ln>
        </p:spPr>
        <p:txBody>
          <a:bodyPr vert="horz" wrap="none" lIns="107447" tIns="66623" rIns="107447" bIns="66623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506590C-3D81-E82C-DF77-37EEB208ABDF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6329879" y="2138809"/>
            <a:ext cx="3172124" cy="366788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0DFE0AE-B940-BF6B-446D-093BC7B9B488}"/>
              </a:ext>
            </a:extLst>
          </p:cNvPr>
          <p:cNvSpPr/>
          <p:nvPr/>
        </p:nvSpPr>
        <p:spPr>
          <a:xfrm rot="9357000">
            <a:off x="4678254" y="2990585"/>
            <a:ext cx="3185188" cy="3867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754" h="11844">
                <a:moveTo>
                  <a:pt x="6124" y="11258"/>
                </a:moveTo>
                <a:cubicBezTo>
                  <a:pt x="6482" y="11225"/>
                  <a:pt x="6854" y="11217"/>
                  <a:pt x="7186" y="11038"/>
                </a:cubicBezTo>
                <a:cubicBezTo>
                  <a:pt x="7508" y="10865"/>
                  <a:pt x="7938" y="10737"/>
                  <a:pt x="8031" y="10335"/>
                </a:cubicBezTo>
                <a:cubicBezTo>
                  <a:pt x="8119" y="9950"/>
                  <a:pt x="7892" y="9605"/>
                  <a:pt x="7768" y="9258"/>
                </a:cubicBezTo>
                <a:cubicBezTo>
                  <a:pt x="7629" y="8871"/>
                  <a:pt x="7915" y="8476"/>
                  <a:pt x="8212" y="8226"/>
                </a:cubicBezTo>
                <a:cubicBezTo>
                  <a:pt x="8503" y="7981"/>
                  <a:pt x="8804" y="7725"/>
                  <a:pt x="9004" y="7402"/>
                </a:cubicBezTo>
                <a:cubicBezTo>
                  <a:pt x="9229" y="7035"/>
                  <a:pt x="9643" y="6807"/>
                  <a:pt x="9701" y="6367"/>
                </a:cubicBezTo>
                <a:cubicBezTo>
                  <a:pt x="9749" y="5997"/>
                  <a:pt x="9788" y="5612"/>
                  <a:pt x="9706" y="5242"/>
                </a:cubicBezTo>
                <a:cubicBezTo>
                  <a:pt x="9634" y="4919"/>
                  <a:pt x="9480" y="4615"/>
                  <a:pt x="9301" y="4336"/>
                </a:cubicBezTo>
                <a:cubicBezTo>
                  <a:pt x="9115" y="4045"/>
                  <a:pt x="8994" y="3709"/>
                  <a:pt x="8733" y="3467"/>
                </a:cubicBezTo>
                <a:cubicBezTo>
                  <a:pt x="8421" y="3179"/>
                  <a:pt x="8313" y="156"/>
                  <a:pt x="7911" y="38"/>
                </a:cubicBezTo>
                <a:cubicBezTo>
                  <a:pt x="7552" y="-68"/>
                  <a:pt x="6669" y="67"/>
                  <a:pt x="6312" y="195"/>
                </a:cubicBezTo>
                <a:cubicBezTo>
                  <a:pt x="5988" y="312"/>
                  <a:pt x="5926" y="1002"/>
                  <a:pt x="5591" y="1073"/>
                </a:cubicBezTo>
                <a:cubicBezTo>
                  <a:pt x="5222" y="1153"/>
                  <a:pt x="5144" y="1033"/>
                  <a:pt x="4792" y="1152"/>
                </a:cubicBezTo>
                <a:cubicBezTo>
                  <a:pt x="4468" y="1262"/>
                  <a:pt x="2993" y="1681"/>
                  <a:pt x="3040" y="2212"/>
                </a:cubicBezTo>
                <a:cubicBezTo>
                  <a:pt x="3074" y="2584"/>
                  <a:pt x="3828" y="5025"/>
                  <a:pt x="3836" y="5399"/>
                </a:cubicBezTo>
                <a:cubicBezTo>
                  <a:pt x="3846" y="5874"/>
                  <a:pt x="3561" y="6184"/>
                  <a:pt x="3371" y="6548"/>
                </a:cubicBezTo>
                <a:cubicBezTo>
                  <a:pt x="3187" y="6898"/>
                  <a:pt x="2776" y="6990"/>
                  <a:pt x="2455" y="7174"/>
                </a:cubicBezTo>
                <a:cubicBezTo>
                  <a:pt x="2159" y="7344"/>
                  <a:pt x="1825" y="7442"/>
                  <a:pt x="1518" y="7592"/>
                </a:cubicBezTo>
                <a:cubicBezTo>
                  <a:pt x="1202" y="7746"/>
                  <a:pt x="816" y="7807"/>
                  <a:pt x="579" y="8083"/>
                </a:cubicBezTo>
                <a:cubicBezTo>
                  <a:pt x="321" y="8386"/>
                  <a:pt x="-7" y="8684"/>
                  <a:pt x="0" y="9139"/>
                </a:cubicBezTo>
                <a:cubicBezTo>
                  <a:pt x="6" y="9501"/>
                  <a:pt x="-24" y="9879"/>
                  <a:pt x="116" y="10210"/>
                </a:cubicBezTo>
                <a:cubicBezTo>
                  <a:pt x="255" y="10540"/>
                  <a:pt x="366" y="10860"/>
                  <a:pt x="698" y="11108"/>
                </a:cubicBezTo>
                <a:cubicBezTo>
                  <a:pt x="1054" y="11375"/>
                  <a:pt x="1453" y="11467"/>
                  <a:pt x="1848" y="11573"/>
                </a:cubicBezTo>
                <a:cubicBezTo>
                  <a:pt x="2268" y="11687"/>
                  <a:pt x="2691" y="11800"/>
                  <a:pt x="3124" y="11837"/>
                </a:cubicBezTo>
                <a:cubicBezTo>
                  <a:pt x="3505" y="11870"/>
                  <a:pt x="3887" y="11769"/>
                  <a:pt x="4265" y="11799"/>
                </a:cubicBezTo>
                <a:cubicBezTo>
                  <a:pt x="4639" y="11828"/>
                  <a:pt x="4967" y="11634"/>
                  <a:pt x="5336" y="11683"/>
                </a:cubicBezTo>
                <a:lnTo>
                  <a:pt x="5652" y="11579"/>
                </a:lnTo>
                <a:lnTo>
                  <a:pt x="5941" y="11414"/>
                </a:lnTo>
                <a:lnTo>
                  <a:pt x="6141" y="11215"/>
                </a:lnTo>
                <a:close/>
              </a:path>
            </a:pathLst>
          </a:custGeom>
          <a:noFill/>
          <a:ln w="57240">
            <a:solidFill>
              <a:srgbClr val="00FF66"/>
            </a:solidFill>
            <a:prstDash val="solid"/>
          </a:ln>
        </p:spPr>
        <p:txBody>
          <a:bodyPr vert="horz" wrap="none" lIns="107447" tIns="66623" rIns="107447" bIns="66623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D11F4-ED40-084D-D515-A03944CB3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5279CC-AB07-493C-B9D7-6F7F69256DF1}" type="slidenum">
              <a:t>76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0BB055F-AAC2-6BD7-9854-0FEFF223180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>
                <a:latin typeface="Fira Mono" pitchFamily="33"/>
              </a:rPr>
              <a:t>reserve_tb</a:t>
            </a:r>
            <a:r>
              <a:rPr lang="en-US"/>
              <a:t> placed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77B80D-088B-5DFF-CFD2-8EB8183E4EBD}"/>
              </a:ext>
            </a:extLst>
          </p:cNvPr>
          <p:cNvSpPr txBox="1"/>
          <p:nvPr/>
        </p:nvSpPr>
        <p:spPr>
          <a:xfrm>
            <a:off x="2326921" y="1850760"/>
            <a:ext cx="10321513" cy="28742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...)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UniformForAll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will_push = 0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will_push = 1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to_push = edge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Worklist.reserve_tb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(will_push)		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Worklist.write_cond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(willpush, start, to_push)		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40255-E16D-BD60-AA9D-26CAA757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8FE3BB3-2F90-4409-8C29-4D521F98D08C}" type="slidenum">
              <a:t>77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45BCD9F-1004-8198-4B9F-7833A44B5BD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Cooperative Conversion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DAEEE486-9703-7F69-09A0-E3497BBA52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Optimization to reduce atomics by cooperating across threads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supports all 3 levels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Thread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Warp (32 threads in GPU)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Thread Block (upto 32 warps)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can safely place barriers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Focal Point Analysis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D9A46-1D7F-0846-C4F6-1F93F6982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2AE390-FB1C-4D6C-B977-7AFB068CD428}" type="slidenum">
              <a:t>78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4BE7974-5297-1D86-B3A0-69936EFFF2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Bottleneck #2:</a:t>
            </a:r>
            <a:br>
              <a:rPr lang="en-US"/>
            </a:br>
            <a:r>
              <a:rPr lang="en-US"/>
              <a:t>Inner-loop serialization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45AC6C-FF06-20B6-DAB7-AA6687E809BA}"/>
              </a:ext>
            </a:extLst>
          </p:cNvPr>
          <p:cNvSpPr txBox="1"/>
          <p:nvPr/>
        </p:nvSpPr>
        <p:spPr>
          <a:xfrm>
            <a:off x="3431433" y="1659055"/>
            <a:ext cx="7064532" cy="31534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57247BEA-363D-725A-312D-23C416BD70F3}"/>
              </a:ext>
            </a:extLst>
          </p:cNvPr>
          <p:cNvSpPr/>
          <p:nvPr/>
        </p:nvSpPr>
        <p:spPr>
          <a:xfrm>
            <a:off x="3680290" y="1990865"/>
            <a:ext cx="5307014" cy="58066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15832BA-845F-837C-41C0-B33B9603345B}"/>
              </a:ext>
            </a:extLst>
          </p:cNvPr>
          <p:cNvSpPr/>
          <p:nvPr/>
        </p:nvSpPr>
        <p:spPr>
          <a:xfrm>
            <a:off x="6832494" y="3152204"/>
            <a:ext cx="3235156" cy="663621"/>
          </a:xfrm>
          <a:custGeom>
            <a:avLst>
              <a:gd name="f0" fmla="val 6721"/>
              <a:gd name="f1" fmla="val -18986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FFFFCC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Power-law graphs can </a:t>
            </a:r>
            <a:b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</a:b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have millions of edges per node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E088E3E-4BBD-ADE0-CD17-CEB19B823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D44DCA-BFAF-4014-B66F-631790E80AEC}" type="slidenum">
              <a:t>79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7E56827-4728-4BC5-FA74-51E5CB1F75BB}"/>
              </a:ext>
            </a:extLst>
          </p:cNvPr>
          <p:cNvSpPr/>
          <p:nvPr/>
        </p:nvSpPr>
        <p:spPr>
          <a:xfrm rot="5400000">
            <a:off x="5494229" y="397030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239F11-0350-D041-5654-5862E2C7B99C}"/>
              </a:ext>
            </a:extLst>
          </p:cNvPr>
          <p:cNvSpPr/>
          <p:nvPr/>
        </p:nvSpPr>
        <p:spPr>
          <a:xfrm rot="5400000">
            <a:off x="4498796" y="3910209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 3">
            <a:extLst>
              <a:ext uri="{FF2B5EF4-FFF2-40B4-BE49-F238E27FC236}">
                <a16:creationId xmlns:a16="http://schemas.microsoft.com/office/drawing/2014/main" id="{381ACF8F-9F3C-B4B5-4F5E-069440B6500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Inner-loop Serialization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EAEBC27-FD97-D012-B431-E4884767C8EC}"/>
              </a:ext>
            </a:extLst>
          </p:cNvPr>
          <p:cNvSpPr/>
          <p:nvPr/>
        </p:nvSpPr>
        <p:spPr>
          <a:xfrm rot="5400000">
            <a:off x="3591215" y="3887348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275B710-7512-F120-2077-9A0115F19C74}"/>
              </a:ext>
            </a:extLst>
          </p:cNvPr>
          <p:cNvSpPr/>
          <p:nvPr/>
        </p:nvSpPr>
        <p:spPr>
          <a:xfrm>
            <a:off x="4862529" y="3777941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68093B0-3E47-8A84-8B95-6174FDF6D8A5}"/>
              </a:ext>
            </a:extLst>
          </p:cNvPr>
          <p:cNvSpPr/>
          <p:nvPr/>
        </p:nvSpPr>
        <p:spPr>
          <a:xfrm>
            <a:off x="4862203" y="3228298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B327775-36A1-A32C-4D98-4BA3251167DD}"/>
              </a:ext>
            </a:extLst>
          </p:cNvPr>
          <p:cNvSpPr/>
          <p:nvPr/>
        </p:nvSpPr>
        <p:spPr>
          <a:xfrm>
            <a:off x="4862203" y="2726663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7FBEE53-F821-A2A5-E25D-38C3096D702F}"/>
              </a:ext>
            </a:extLst>
          </p:cNvPr>
          <p:cNvSpPr/>
          <p:nvPr/>
        </p:nvSpPr>
        <p:spPr>
          <a:xfrm>
            <a:off x="5712959" y="2729276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4418D70-9DC8-46B4-53B3-DBB31A4D3051}"/>
              </a:ext>
            </a:extLst>
          </p:cNvPr>
          <p:cNvSpPr/>
          <p:nvPr/>
        </p:nvSpPr>
        <p:spPr>
          <a:xfrm>
            <a:off x="6781873" y="3296228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91599FC-FBB3-05F3-D259-EEF265CB09FC}"/>
              </a:ext>
            </a:extLst>
          </p:cNvPr>
          <p:cNvSpPr/>
          <p:nvPr/>
        </p:nvSpPr>
        <p:spPr>
          <a:xfrm>
            <a:off x="6782200" y="2729276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93BE4B-DA11-40F1-0324-3D3458F5CBCF}"/>
              </a:ext>
            </a:extLst>
          </p:cNvPr>
          <p:cNvSpPr txBox="1"/>
          <p:nvPr/>
        </p:nvSpPr>
        <p:spPr>
          <a:xfrm>
            <a:off x="4916354" y="1659055"/>
            <a:ext cx="2178451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One node per thread</a:t>
            </a:r>
          </a:p>
          <a:p>
            <a:pPr algn="ctr"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(Inner loop serialized)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9841BCF-BF7F-57E8-2C78-C548CCBEE46B}"/>
              </a:ext>
            </a:extLst>
          </p:cNvPr>
          <p:cNvSpPr/>
          <p:nvPr/>
        </p:nvSpPr>
        <p:spPr>
          <a:xfrm>
            <a:off x="4862529" y="4850122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8DA85C0-47C3-401F-50DD-AC4E0FD2B4F9}"/>
              </a:ext>
            </a:extLst>
          </p:cNvPr>
          <p:cNvSpPr/>
          <p:nvPr/>
        </p:nvSpPr>
        <p:spPr>
          <a:xfrm>
            <a:off x="4862529" y="4313541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705A65-EC63-9866-03A5-4DE4B7C6FF5A}"/>
              </a:ext>
            </a:extLst>
          </p:cNvPr>
          <p:cNvSpPr/>
          <p:nvPr/>
        </p:nvSpPr>
        <p:spPr>
          <a:xfrm>
            <a:off x="5712959" y="3320721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2B09E31-B7E6-BF4C-C2E0-1E8E1C225A45}"/>
              </a:ext>
            </a:extLst>
          </p:cNvPr>
          <p:cNvSpPr/>
          <p:nvPr/>
        </p:nvSpPr>
        <p:spPr>
          <a:xfrm>
            <a:off x="6781873" y="3901391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6355F9B-6CE7-46EB-AC82-F68B831FB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872671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CE448C59-EC83-E329-57F1-625B30345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A11D850-416D-4F1D-8DBF-C5D64D2463BD}" type="slidenum">
              <a:t>80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12D56F4-148E-5576-A05E-8FCF7518A96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Parallel Execution of Inner Loop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B8E51CB-8454-12A2-26E8-C64F76C28DDA}"/>
              </a:ext>
            </a:extLst>
          </p:cNvPr>
          <p:cNvSpPr/>
          <p:nvPr/>
        </p:nvSpPr>
        <p:spPr>
          <a:xfrm rot="5400000">
            <a:off x="3068025" y="3163635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BA4EC75-DEEF-09DC-5AB0-B6EE7FBFFC00}"/>
              </a:ext>
            </a:extLst>
          </p:cNvPr>
          <p:cNvSpPr/>
          <p:nvPr/>
        </p:nvSpPr>
        <p:spPr>
          <a:xfrm rot="5400000">
            <a:off x="2072593" y="3103543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23ED778-13C5-EEC0-3FBF-DC59A9F385FF}"/>
              </a:ext>
            </a:extLst>
          </p:cNvPr>
          <p:cNvSpPr/>
          <p:nvPr/>
        </p:nvSpPr>
        <p:spPr>
          <a:xfrm rot="5400000">
            <a:off x="1165012" y="308068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688F56-3199-0AAB-83FC-E25820D02E04}"/>
              </a:ext>
            </a:extLst>
          </p:cNvPr>
          <p:cNvSpPr/>
          <p:nvPr/>
        </p:nvSpPr>
        <p:spPr>
          <a:xfrm>
            <a:off x="4281861" y="1955595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02EEE35-1719-C13B-AF50-D5A7B4FBDCDE}"/>
              </a:ext>
            </a:extLst>
          </p:cNvPr>
          <p:cNvSpPr/>
          <p:nvPr/>
        </p:nvSpPr>
        <p:spPr>
          <a:xfrm>
            <a:off x="3265527" y="1955595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0E77A34-C1E4-550A-FE1F-0D0CC5C9BD36}"/>
              </a:ext>
            </a:extLst>
          </p:cNvPr>
          <p:cNvSpPr/>
          <p:nvPr/>
        </p:nvSpPr>
        <p:spPr>
          <a:xfrm>
            <a:off x="2436000" y="1955595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FEEFE5-EE1E-5720-542A-C1151D60DABF}"/>
              </a:ext>
            </a:extLst>
          </p:cNvPr>
          <p:cNvSpPr/>
          <p:nvPr/>
        </p:nvSpPr>
        <p:spPr>
          <a:xfrm>
            <a:off x="2601905" y="342065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54A605-3A9B-C798-16E9-79AD7667C3CF}"/>
              </a:ext>
            </a:extLst>
          </p:cNvPr>
          <p:cNvSpPr/>
          <p:nvPr/>
        </p:nvSpPr>
        <p:spPr>
          <a:xfrm>
            <a:off x="2503277" y="4103547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EFFAD7E-3E30-F091-8D79-9AF7198F6309}"/>
              </a:ext>
            </a:extLst>
          </p:cNvPr>
          <p:cNvSpPr/>
          <p:nvPr/>
        </p:nvSpPr>
        <p:spPr>
          <a:xfrm>
            <a:off x="3389629" y="410354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0531E6-22F3-8A4C-9DAC-05E881E28CF1}"/>
              </a:ext>
            </a:extLst>
          </p:cNvPr>
          <p:cNvSpPr/>
          <p:nvPr/>
        </p:nvSpPr>
        <p:spPr>
          <a:xfrm>
            <a:off x="3182575" y="2610398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A89CE8F-2528-EA1B-96D8-9919585C4353}"/>
              </a:ext>
            </a:extLst>
          </p:cNvPr>
          <p:cNvSpPr/>
          <p:nvPr/>
        </p:nvSpPr>
        <p:spPr>
          <a:xfrm>
            <a:off x="2311570" y="2610398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927F7B6-81E9-3C30-98A4-1EFA6D0EB7D6}"/>
              </a:ext>
            </a:extLst>
          </p:cNvPr>
          <p:cNvSpPr/>
          <p:nvPr/>
        </p:nvSpPr>
        <p:spPr>
          <a:xfrm>
            <a:off x="3514386" y="3420657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4A6EDB3-536E-2C16-17DF-5180069DFBFB}"/>
              </a:ext>
            </a:extLst>
          </p:cNvPr>
          <p:cNvSpPr/>
          <p:nvPr/>
        </p:nvSpPr>
        <p:spPr>
          <a:xfrm>
            <a:off x="4426865" y="4103547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BAF09B9-6EBD-4D64-22F5-04D17CE3DF12}"/>
              </a:ext>
            </a:extLst>
          </p:cNvPr>
          <p:cNvSpPr/>
          <p:nvPr/>
        </p:nvSpPr>
        <p:spPr>
          <a:xfrm rot="5400000">
            <a:off x="7837153" y="3140774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8B0BD23-1691-EE80-C54D-7566E12C476A}"/>
              </a:ext>
            </a:extLst>
          </p:cNvPr>
          <p:cNvSpPr/>
          <p:nvPr/>
        </p:nvSpPr>
        <p:spPr>
          <a:xfrm rot="5400000">
            <a:off x="6841720" y="3080681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8E30BE7-9BEA-7319-759D-C0FE943621B7}"/>
              </a:ext>
            </a:extLst>
          </p:cNvPr>
          <p:cNvSpPr/>
          <p:nvPr/>
        </p:nvSpPr>
        <p:spPr>
          <a:xfrm rot="5400000">
            <a:off x="5934139" y="3057820"/>
            <a:ext cx="3008831" cy="331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14" h="1016">
                <a:moveTo>
                  <a:pt x="0" y="428"/>
                </a:moveTo>
                <a:cubicBezTo>
                  <a:pt x="7898" y="2454"/>
                  <a:pt x="1755" y="-1597"/>
                  <a:pt x="9214" y="766"/>
                </a:cubicBezTo>
              </a:path>
            </a:pathLst>
          </a:custGeom>
          <a:noFill/>
          <a:ln w="18360">
            <a:solidFill>
              <a:srgbClr val="000000"/>
            </a:solidFill>
            <a:prstDash val="solid"/>
          </a:ln>
        </p:spPr>
        <p:txBody>
          <a:bodyPr vert="horz" wrap="none" lIns="89811" tIns="48988" rIns="89811" bIns="48988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ED2734E-057E-534E-202C-B97F47E95C95}"/>
              </a:ext>
            </a:extLst>
          </p:cNvPr>
          <p:cNvSpPr/>
          <p:nvPr/>
        </p:nvSpPr>
        <p:spPr>
          <a:xfrm>
            <a:off x="9050989" y="1932734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9C6447E-C108-8E4A-E894-59A8445520D9}"/>
              </a:ext>
            </a:extLst>
          </p:cNvPr>
          <p:cNvSpPr/>
          <p:nvPr/>
        </p:nvSpPr>
        <p:spPr>
          <a:xfrm>
            <a:off x="8034655" y="1932734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375F409-6DA2-B15C-8F44-DAA42D3F15D6}"/>
              </a:ext>
            </a:extLst>
          </p:cNvPr>
          <p:cNvSpPr/>
          <p:nvPr/>
        </p:nvSpPr>
        <p:spPr>
          <a:xfrm>
            <a:off x="7205128" y="1932734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14525C6-D373-CB42-B219-0954071EC597}"/>
              </a:ext>
            </a:extLst>
          </p:cNvPr>
          <p:cNvSpPr/>
          <p:nvPr/>
        </p:nvSpPr>
        <p:spPr>
          <a:xfrm>
            <a:off x="8947462" y="2610398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A5A3D5B-D8FC-D61A-839B-06CAA5A4979F}"/>
              </a:ext>
            </a:extLst>
          </p:cNvPr>
          <p:cNvSpPr/>
          <p:nvPr/>
        </p:nvSpPr>
        <p:spPr>
          <a:xfrm>
            <a:off x="8200559" y="3318109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F446714-D558-602E-C38B-0E067A39A709}"/>
              </a:ext>
            </a:extLst>
          </p:cNvPr>
          <p:cNvSpPr/>
          <p:nvPr/>
        </p:nvSpPr>
        <p:spPr>
          <a:xfrm>
            <a:off x="9238123" y="3356973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4F0F984-16E3-71BE-9945-B2E68B28C2AA}"/>
              </a:ext>
            </a:extLst>
          </p:cNvPr>
          <p:cNvSpPr/>
          <p:nvPr/>
        </p:nvSpPr>
        <p:spPr>
          <a:xfrm>
            <a:off x="7951702" y="2587537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F0EA079-5047-EDD7-6EEB-55956FD9E9D8}"/>
              </a:ext>
            </a:extLst>
          </p:cNvPr>
          <p:cNvSpPr/>
          <p:nvPr/>
        </p:nvSpPr>
        <p:spPr>
          <a:xfrm>
            <a:off x="7080699" y="2587537"/>
            <a:ext cx="456240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FF"/>
          </a:solidFill>
          <a:ln w="0">
            <a:solidFill>
              <a:srgbClr val="00CCFF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78007A-6E5B-5364-69EE-F050E0144F8E}"/>
              </a:ext>
            </a:extLst>
          </p:cNvPr>
          <p:cNvSpPr/>
          <p:nvPr/>
        </p:nvSpPr>
        <p:spPr>
          <a:xfrm>
            <a:off x="7330209" y="3318109"/>
            <a:ext cx="456566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36C6BB-999B-E4C4-AC8A-04A6D352749B}"/>
              </a:ext>
            </a:extLst>
          </p:cNvPr>
          <p:cNvSpPr/>
          <p:nvPr/>
        </p:nvSpPr>
        <p:spPr>
          <a:xfrm>
            <a:off x="7288081" y="4020594"/>
            <a:ext cx="456893" cy="45885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CC00"/>
          </a:solidFill>
          <a:ln w="0">
            <a:solidFill>
              <a:srgbClr val="00CC0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870C01-4511-C3B5-7B0C-563B3B947D66}"/>
              </a:ext>
            </a:extLst>
          </p:cNvPr>
          <p:cNvSpPr txBox="1"/>
          <p:nvPr/>
        </p:nvSpPr>
        <p:spPr>
          <a:xfrm>
            <a:off x="2353048" y="4994799"/>
            <a:ext cx="294648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Thread-block (TB) Scheduling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821598-CEB9-4409-6A6A-7F0031CF714B}"/>
              </a:ext>
            </a:extLst>
          </p:cNvPr>
          <p:cNvSpPr txBox="1"/>
          <p:nvPr/>
        </p:nvSpPr>
        <p:spPr>
          <a:xfrm>
            <a:off x="7249217" y="4994799"/>
            <a:ext cx="292327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Fine-grained (FG) Scheduling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19C670-EC70-863A-097C-380D31CE51AB}"/>
              </a:ext>
            </a:extLst>
          </p:cNvPr>
          <p:cNvSpPr txBox="1"/>
          <p:nvPr/>
        </p:nvSpPr>
        <p:spPr>
          <a:xfrm>
            <a:off x="2104190" y="5889643"/>
            <a:ext cx="6716808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Example schedulers from 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Merrill et al., Scalable GPU Graph Traversal,</a:t>
            </a:r>
          </a:p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PPoPP 2012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0CD85F06-4018-6042-5036-12068ECD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50B8D3A-86C6-48E9-9AFA-C149EE6F0CC1}" type="slidenum">
              <a:t>81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CC8BCD3-7EEF-8C89-52CF-66FBEF183C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Inspector/Executor Parallelization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9A8057-3EE0-E954-D564-BBFB7BC9F6C3}"/>
              </a:ext>
            </a:extLst>
          </p:cNvPr>
          <p:cNvGrpSpPr/>
          <p:nvPr/>
        </p:nvGrpSpPr>
        <p:grpSpPr>
          <a:xfrm>
            <a:off x="1766173" y="2801451"/>
            <a:ext cx="4070888" cy="1677995"/>
            <a:chOff x="267480" y="3088080"/>
            <a:chExt cx="4487400" cy="184967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031D04A-C655-4D46-50B0-DD8494BA5242}"/>
                </a:ext>
              </a:extLst>
            </p:cNvPr>
            <p:cNvSpPr/>
            <p:nvPr/>
          </p:nvSpPr>
          <p:spPr>
            <a:xfrm>
              <a:off x="3463559" y="3224160"/>
              <a:ext cx="503280" cy="506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3007A78-E18C-B8E2-2100-A5B5999C89EC}"/>
                </a:ext>
              </a:extLst>
            </p:cNvPr>
            <p:cNvSpPr/>
            <p:nvPr/>
          </p:nvSpPr>
          <p:spPr>
            <a:xfrm>
              <a:off x="2370600" y="3240360"/>
              <a:ext cx="503280" cy="5065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E1CFFC2-A201-179E-8F1D-20B33D76EA40}"/>
                </a:ext>
              </a:extLst>
            </p:cNvPr>
            <p:cNvSpPr/>
            <p:nvPr/>
          </p:nvSpPr>
          <p:spPr>
            <a:xfrm>
              <a:off x="1252800" y="3232440"/>
              <a:ext cx="503640" cy="506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1</a:t>
              </a: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650E29B-9B37-3D1C-F5C4-DEAE3E2B5ADD}"/>
                </a:ext>
              </a:extLst>
            </p:cNvPr>
            <p:cNvSpPr/>
            <p:nvPr/>
          </p:nvSpPr>
          <p:spPr>
            <a:xfrm>
              <a:off x="1548360" y="4431960"/>
              <a:ext cx="50292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1297566-2FCE-B408-4078-AADA320AA1AC}"/>
                </a:ext>
              </a:extLst>
            </p:cNvPr>
            <p:cNvSpPr/>
            <p:nvPr/>
          </p:nvSpPr>
          <p:spPr>
            <a:xfrm>
              <a:off x="902520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178C2A-F984-7B76-0330-852BC2C1D62E}"/>
                </a:ext>
              </a:extLst>
            </p:cNvPr>
            <p:cNvSpPr/>
            <p:nvPr/>
          </p:nvSpPr>
          <p:spPr>
            <a:xfrm>
              <a:off x="267480" y="443196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7601215-448F-A53E-1DA9-06DAFE94E4CA}"/>
                </a:ext>
              </a:extLst>
            </p:cNvPr>
            <p:cNvSpPr/>
            <p:nvPr/>
          </p:nvSpPr>
          <p:spPr>
            <a:xfrm>
              <a:off x="4251240" y="443196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E507774-518B-F03E-DF67-712BC1F6EF07}"/>
                </a:ext>
              </a:extLst>
            </p:cNvPr>
            <p:cNvSpPr/>
            <p:nvPr/>
          </p:nvSpPr>
          <p:spPr>
            <a:xfrm>
              <a:off x="3463559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CEC946C-1A50-0576-C1B2-85A70B0D0347}"/>
                </a:ext>
              </a:extLst>
            </p:cNvPr>
            <p:cNvSpPr/>
            <p:nvPr/>
          </p:nvSpPr>
          <p:spPr>
            <a:xfrm>
              <a:off x="2370600" y="443196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02AA121-079E-5C43-63B9-B477507875BE}"/>
                </a:ext>
              </a:extLst>
            </p:cNvPr>
            <p:cNvCxnSpPr>
              <a:stCxn id="6" idx="8"/>
              <a:endCxn id="8" idx="4"/>
            </p:cNvCxnSpPr>
            <p:nvPr/>
          </p:nvCxnSpPr>
          <p:spPr>
            <a:xfrm flipH="1">
              <a:off x="1154160" y="3738599"/>
              <a:ext cx="35046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8A6B796-B88E-B880-2410-C80855EED0C2}"/>
                </a:ext>
              </a:extLst>
            </p:cNvPr>
            <p:cNvCxnSpPr>
              <a:stCxn id="6" idx="8"/>
              <a:endCxn id="7" idx="4"/>
            </p:cNvCxnSpPr>
            <p:nvPr/>
          </p:nvCxnSpPr>
          <p:spPr>
            <a:xfrm>
              <a:off x="1504620" y="3738599"/>
              <a:ext cx="29520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71334EB-CA95-F304-E952-E132F8E7AFF2}"/>
                </a:ext>
              </a:extLst>
            </p:cNvPr>
            <p:cNvCxnSpPr>
              <a:stCxn id="6" idx="8"/>
              <a:endCxn id="9" idx="4"/>
            </p:cNvCxnSpPr>
            <p:nvPr/>
          </p:nvCxnSpPr>
          <p:spPr>
            <a:xfrm flipH="1">
              <a:off x="519300" y="3738599"/>
              <a:ext cx="985320" cy="6933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9624084-34DF-2912-6665-465FEBECD8DE}"/>
                </a:ext>
              </a:extLst>
            </p:cNvPr>
            <p:cNvCxnSpPr>
              <a:stCxn id="5" idx="8"/>
            </p:cNvCxnSpPr>
            <p:nvPr/>
          </p:nvCxnSpPr>
          <p:spPr>
            <a:xfrm>
              <a:off x="2622240" y="3746880"/>
              <a:ext cx="0" cy="68508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3B25065-8275-4AA9-7D5A-7B039DB98F3E}"/>
                </a:ext>
              </a:extLst>
            </p:cNvPr>
            <p:cNvCxnSpPr>
              <a:stCxn id="4" idx="8"/>
              <a:endCxn id="11" idx="4"/>
            </p:cNvCxnSpPr>
            <p:nvPr/>
          </p:nvCxnSpPr>
          <p:spPr>
            <a:xfrm>
              <a:off x="3715199" y="3730319"/>
              <a:ext cx="0" cy="7016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6E20EE5-26F0-4EE1-5AD1-AF9C35F58CE3}"/>
                </a:ext>
              </a:extLst>
            </p:cNvPr>
            <p:cNvCxnSpPr>
              <a:stCxn id="4" idx="8"/>
              <a:endCxn id="10" idx="4"/>
            </p:cNvCxnSpPr>
            <p:nvPr/>
          </p:nvCxnSpPr>
          <p:spPr>
            <a:xfrm>
              <a:off x="3715199" y="3730319"/>
              <a:ext cx="787861" cy="7016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</p:cxn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07768E-01F4-23F7-85C6-D2338915A098}"/>
                </a:ext>
              </a:extLst>
            </p:cNvPr>
            <p:cNvSpPr/>
            <p:nvPr/>
          </p:nvSpPr>
          <p:spPr>
            <a:xfrm>
              <a:off x="841679" y="3088080"/>
              <a:ext cx="3415320" cy="71172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57240">
              <a:solidFill>
                <a:srgbClr val="33FF99"/>
              </a:solidFill>
              <a:prstDash val="solid"/>
            </a:ln>
          </p:spPr>
          <p:txBody>
            <a:bodyPr vert="horz" wrap="none" lIns="107447" tIns="66623" rIns="107447" bIns="66623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16483DD-D407-7D06-8D5C-98F7FF52F845}"/>
              </a:ext>
            </a:extLst>
          </p:cNvPr>
          <p:cNvGrpSpPr/>
          <p:nvPr/>
        </p:nvGrpSpPr>
        <p:grpSpPr>
          <a:xfrm>
            <a:off x="7181614" y="4022186"/>
            <a:ext cx="2180284" cy="2195921"/>
            <a:chOff x="6237000" y="4433715"/>
            <a:chExt cx="2403359" cy="242059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15FCF6-69AD-72FD-9E30-1FD29B2C00E9}"/>
                </a:ext>
              </a:extLst>
            </p:cNvPr>
            <p:cNvSpPr/>
            <p:nvPr/>
          </p:nvSpPr>
          <p:spPr>
            <a:xfrm rot="5400000">
              <a:off x="5324153" y="5435595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999AD7F-54A0-DFBA-C67C-0D8F6DED0F3F}"/>
                </a:ext>
              </a:extLst>
            </p:cNvPr>
            <p:cNvSpPr/>
            <p:nvPr/>
          </p:nvSpPr>
          <p:spPr>
            <a:xfrm rot="5400000">
              <a:off x="6325872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5D28F04-30F3-B169-14E2-5355DF26CA99}"/>
                </a:ext>
              </a:extLst>
            </p:cNvPr>
            <p:cNvSpPr/>
            <p:nvPr/>
          </p:nvSpPr>
          <p:spPr>
            <a:xfrm rot="5400000">
              <a:off x="7244114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B4BB11C-E2C9-3EA9-53BA-33CF3CCE4F74}"/>
                </a:ext>
              </a:extLst>
            </p:cNvPr>
            <p:cNvSpPr/>
            <p:nvPr/>
          </p:nvSpPr>
          <p:spPr>
            <a:xfrm>
              <a:off x="72018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C7A0FE1-0E9F-69F8-194E-D32BC3E683B4}"/>
                </a:ext>
              </a:extLst>
            </p:cNvPr>
            <p:cNvSpPr/>
            <p:nvPr/>
          </p:nvSpPr>
          <p:spPr>
            <a:xfrm>
              <a:off x="62370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04D2806-FC98-5E25-1C75-0FD33D5E1B17}"/>
                </a:ext>
              </a:extLst>
            </p:cNvPr>
            <p:cNvSpPr/>
            <p:nvPr/>
          </p:nvSpPr>
          <p:spPr>
            <a:xfrm>
              <a:off x="6237000" y="477972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589FA4B-40B1-BD1B-8A3E-394974A391AB}"/>
                </a:ext>
              </a:extLst>
            </p:cNvPr>
            <p:cNvSpPr/>
            <p:nvPr/>
          </p:nvSpPr>
          <p:spPr>
            <a:xfrm>
              <a:off x="72140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8E32796-CFDD-1622-65D7-50771E847239}"/>
                </a:ext>
              </a:extLst>
            </p:cNvPr>
            <p:cNvSpPr/>
            <p:nvPr/>
          </p:nvSpPr>
          <p:spPr>
            <a:xfrm>
              <a:off x="8180640" y="535680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4A5B739-C9B4-EDA9-A07B-16BFF6B3C8F3}"/>
                </a:ext>
              </a:extLst>
            </p:cNvPr>
            <p:cNvSpPr/>
            <p:nvPr/>
          </p:nvSpPr>
          <p:spPr>
            <a:xfrm>
              <a:off x="81806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E224C94-E499-E98D-A852-3E9A7B3241E9}"/>
              </a:ext>
            </a:extLst>
          </p:cNvPr>
          <p:cNvSpPr txBox="1"/>
          <p:nvPr/>
        </p:nvSpPr>
        <p:spPr>
          <a:xfrm>
            <a:off x="3176388" y="1942205"/>
            <a:ext cx="1235436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Inspect</a:t>
            </a:r>
          </a:p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(at runtime)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BB9014-E906-F725-3E2F-1A8DEEE43471}"/>
              </a:ext>
            </a:extLst>
          </p:cNvPr>
          <p:cNvGrpSpPr/>
          <p:nvPr/>
        </p:nvGrpSpPr>
        <p:grpSpPr>
          <a:xfrm>
            <a:off x="7347519" y="1161338"/>
            <a:ext cx="2387993" cy="2405302"/>
            <a:chOff x="6419880" y="1280160"/>
            <a:chExt cx="2632320" cy="26514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F5C7EBB-C024-1253-1699-E0C3922F047C}"/>
                </a:ext>
              </a:extLst>
            </p:cNvPr>
            <p:cNvSpPr/>
            <p:nvPr/>
          </p:nvSpPr>
          <p:spPr>
            <a:xfrm rot="5400000">
              <a:off x="5419890" y="237744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218465-7BA5-FC44-4984-EBD574A1C402}"/>
                </a:ext>
              </a:extLst>
            </p:cNvPr>
            <p:cNvSpPr/>
            <p:nvPr/>
          </p:nvSpPr>
          <p:spPr>
            <a:xfrm rot="5400000">
              <a:off x="651717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348ABA5-7C8C-E0DB-30E2-1D4087FFED72}"/>
                </a:ext>
              </a:extLst>
            </p:cNvPr>
            <p:cNvSpPr/>
            <p:nvPr/>
          </p:nvSpPr>
          <p:spPr>
            <a:xfrm rot="5400000">
              <a:off x="752301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BCB4C3F-CC64-5BD9-E461-F1C9F75214B0}"/>
                </a:ext>
              </a:extLst>
            </p:cNvPr>
            <p:cNvSpPr/>
            <p:nvPr/>
          </p:nvSpPr>
          <p:spPr>
            <a:xfrm>
              <a:off x="6537960" y="2968919"/>
              <a:ext cx="50292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0973E1B-812D-50FF-8C9A-62CBFD8055E1}"/>
                </a:ext>
              </a:extLst>
            </p:cNvPr>
            <p:cNvSpPr/>
            <p:nvPr/>
          </p:nvSpPr>
          <p:spPr>
            <a:xfrm>
              <a:off x="6419880" y="2291399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6F2F23B-F9F7-8C6C-CEF2-9DA943393523}"/>
                </a:ext>
              </a:extLst>
            </p:cNvPr>
            <p:cNvSpPr/>
            <p:nvPr/>
          </p:nvSpPr>
          <p:spPr>
            <a:xfrm>
              <a:off x="6419880" y="165924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CF6990-1E96-BEEB-71FA-78DAA66571D6}"/>
                </a:ext>
              </a:extLst>
            </p:cNvPr>
            <p:cNvSpPr/>
            <p:nvPr/>
          </p:nvSpPr>
          <p:spPr>
            <a:xfrm>
              <a:off x="749016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A545902-B9DB-6340-D4D3-BD1A3AB03F5A}"/>
                </a:ext>
              </a:extLst>
            </p:cNvPr>
            <p:cNvSpPr/>
            <p:nvPr/>
          </p:nvSpPr>
          <p:spPr>
            <a:xfrm>
              <a:off x="7680960" y="2968919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170D901-7871-85C8-E9FD-0EB80F73FAC5}"/>
                </a:ext>
              </a:extLst>
            </p:cNvPr>
            <p:cNvSpPr/>
            <p:nvPr/>
          </p:nvSpPr>
          <p:spPr>
            <a:xfrm>
              <a:off x="854892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FE0B255-4325-ED47-F13D-922F908B5056}"/>
              </a:ext>
            </a:extLst>
          </p:cNvPr>
          <p:cNvSpPr txBox="1"/>
          <p:nvPr/>
        </p:nvSpPr>
        <p:spPr>
          <a:xfrm>
            <a:off x="7317146" y="3516672"/>
            <a:ext cx="2481226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Thread-block Scheduling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53AE45-E0E8-6FD1-8F7B-DC0B96A2F6B3}"/>
              </a:ext>
            </a:extLst>
          </p:cNvPr>
          <p:cNvSpPr txBox="1"/>
          <p:nvPr/>
        </p:nvSpPr>
        <p:spPr>
          <a:xfrm>
            <a:off x="7243339" y="6186181"/>
            <a:ext cx="2434803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Fine-grained Scheduling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D128C-3A88-AF26-C7B8-BC70C2E9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70FED43-5DB5-498D-B8D0-0745A2EE08E3}" type="slidenum">
              <a:t>82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75DF4B6-4678-3702-EF39-D97BCEFD27F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General Scheme for NP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28E00C-2BFE-42B4-38C1-B68153C48041}"/>
              </a:ext>
            </a:extLst>
          </p:cNvPr>
          <p:cNvSpPr txBox="1"/>
          <p:nvPr/>
        </p:nvSpPr>
        <p:spPr>
          <a:xfrm>
            <a:off x="2021237" y="1824960"/>
            <a:ext cx="6574334" cy="435540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for(nidx=tid; nidx &lt; worklist.size; nidx+=nthreads)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Create Closure for inner loop iterations</a:t>
            </a: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Perform Inspection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while(work) {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Retrieve Closure</a:t>
            </a:r>
          </a:p>
          <a:p>
            <a:pPr hangingPunct="0"/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		Execute Inner-loop Iterations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}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Scheduler 2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endParaRPr lang="en-US" sz="1633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Scheduler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633" i="1">
                <a:latin typeface="Fira Mono" pitchFamily="17"/>
                <a:ea typeface="Droid Sans Fallback" pitchFamily="2"/>
                <a:cs typeface="FreeSans" pitchFamily="2"/>
              </a:rPr>
              <a:t>N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	__syncthreads();</a:t>
            </a:r>
          </a:p>
          <a:p>
            <a:pPr hangingPunct="0"/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3E7808-D3F2-84FD-1C62-EC18B8AACA84}"/>
              </a:ext>
            </a:extLst>
          </p:cNvPr>
          <p:cNvSpPr txBox="1"/>
          <p:nvPr/>
        </p:nvSpPr>
        <p:spPr>
          <a:xfrm>
            <a:off x="7860257" y="3060759"/>
            <a:ext cx="2085221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Note: Uniform Loops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4DD68AE-D843-5C7E-646E-80B15B49763B}"/>
              </a:ext>
            </a:extLst>
          </p:cNvPr>
          <p:cNvSpPr/>
          <p:nvPr/>
        </p:nvSpPr>
        <p:spPr>
          <a:xfrm>
            <a:off x="4095055" y="3226665"/>
            <a:ext cx="3764876" cy="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29" fill="none">
                <a:moveTo>
                  <a:pt x="11529" y="0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E9B4FA-BE53-1512-A613-D1F679323584}"/>
              </a:ext>
            </a:extLst>
          </p:cNvPr>
          <p:cNvCxnSpPr>
            <a:stCxn id="5" idx="1"/>
          </p:cNvCxnSpPr>
          <p:nvPr/>
        </p:nvCxnSpPr>
        <p:spPr>
          <a:xfrm flipH="1">
            <a:off x="6574819" y="3226666"/>
            <a:ext cx="1285439" cy="528414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98207F-397D-8400-5339-39862477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945CC99-FA9D-43B7-805E-492A197FD45A}" type="slidenum">
              <a:t>83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AF8012F-01AC-AC1F-B88A-2C8DE7B89A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Multiple Schedulers are needed!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12CF30A3-871F-8773-FA4A-2675A775D25F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0739" y="1604841"/>
          <a:ext cx="8229627" cy="2986298"/>
        </p:xfrm>
        <a:graphic>
          <a:graphicData uri="http://schemas.openxmlformats.org/drawingml/2006/table">
            <a:tbl>
              <a:tblPr firstRow="1" bandRow="1"/>
              <a:tblGrid>
                <a:gridCol w="2057162">
                  <a:extLst>
                    <a:ext uri="{9D8B030D-6E8A-4147-A177-3AD203B41FA5}">
                      <a16:colId xmlns:a16="http://schemas.microsoft.com/office/drawing/2014/main" val="3022114236"/>
                    </a:ext>
                  </a:extLst>
                </a:gridCol>
                <a:gridCol w="2057162">
                  <a:extLst>
                    <a:ext uri="{9D8B030D-6E8A-4147-A177-3AD203B41FA5}">
                      <a16:colId xmlns:a16="http://schemas.microsoft.com/office/drawing/2014/main" val="2114357499"/>
                    </a:ext>
                  </a:extLst>
                </a:gridCol>
                <a:gridCol w="2057162">
                  <a:extLst>
                    <a:ext uri="{9D8B030D-6E8A-4147-A177-3AD203B41FA5}">
                      <a16:colId xmlns:a16="http://schemas.microsoft.com/office/drawing/2014/main" val="766937100"/>
                    </a:ext>
                  </a:extLst>
                </a:gridCol>
                <a:gridCol w="2058142">
                  <a:extLst>
                    <a:ext uri="{9D8B030D-6E8A-4147-A177-3AD203B41FA5}">
                      <a16:colId xmlns:a16="http://schemas.microsoft.com/office/drawing/2014/main" val="1841177008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Policy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BFS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SSSP-NF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Triangle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65044513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Serial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1.00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954461602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0.25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0.33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0.46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14789229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Warp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0.86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1.52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414007691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Finegrained (FG)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0.64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0.72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0.87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130630996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TB+Warp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1.05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1.51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06160895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1.46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1.55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60171305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Warp+FG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1.14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1.56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1.23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8389182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TB+Warp+FG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1.15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1.60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1.24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72667993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3CB7A75-3E07-0854-29F3-73680C8BCFB3}"/>
              </a:ext>
            </a:extLst>
          </p:cNvPr>
          <p:cNvSpPr txBox="1"/>
          <p:nvPr/>
        </p:nvSpPr>
        <p:spPr>
          <a:xfrm>
            <a:off x="2006214" y="4685849"/>
            <a:ext cx="7396995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Speedup relative to Serial execution of inner-loop iterations on RMAT22 graph</a:t>
            </a:r>
          </a:p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Higher is faster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92167-BFC1-1D58-8494-32E2B3C76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17CAA1-90DF-4A3D-A94C-210DCDE45941}" type="slidenum">
              <a:t>84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0E4D160-BB4C-BA90-CE71-19681362568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Exploiting Nested Parallelism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2359EF8-EA87-6A59-7B60-3F9F9F4ACD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Use Inspector/Executor approach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Compiler generates </a:t>
            </a:r>
            <a:r>
              <a:rPr lang="en-US" i="1"/>
              <a:t>hybrid</a:t>
            </a:r>
            <a:r>
              <a:rPr lang="en-US"/>
              <a:t> schedulers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Power-law graphs require hybrid schedulers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High-degree nodes: Thread-block scheduling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Low-degree nodes: Fine-grained scheduling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Best-performing schedulers vary by algorithm and input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Currently use auto-tuning to select schedulers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3197C-FF3E-69E8-6EEA-B996D4A80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376AF64-C443-4DC8-ABAD-4D1DA3FDE056}" type="slidenum">
              <a:t>85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74F25AE-6C05-2A3B-D177-D47464AE8B0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Bottleneck #3: Launching Short Kernels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34013D-E26F-2100-BAD7-407CF9347A9E}"/>
              </a:ext>
            </a:extLst>
          </p:cNvPr>
          <p:cNvSpPr txBox="1"/>
          <p:nvPr/>
        </p:nvSpPr>
        <p:spPr>
          <a:xfrm>
            <a:off x="3431433" y="1430445"/>
            <a:ext cx="7064532" cy="31534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if(edge.dst.level == INF)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edge.dst.level = LEVEL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(edge.dst)</a:t>
            </a:r>
          </a:p>
          <a:p>
            <a:pPr hangingPunct="0"/>
            <a:endParaRPr lang="en-US" sz="1814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src.level = 0</a:t>
            </a:r>
          </a:p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bfs(graph, LEVEL) [src] {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68E6AB6-7CEB-FF7A-7865-95F75CA35DD7}"/>
              </a:ext>
            </a:extLst>
          </p:cNvPr>
          <p:cNvSpPr/>
          <p:nvPr/>
        </p:nvSpPr>
        <p:spPr>
          <a:xfrm>
            <a:off x="3265526" y="3702826"/>
            <a:ext cx="5391926" cy="91737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19080">
            <a:solidFill>
              <a:srgbClr val="FF3333"/>
            </a:solidFill>
            <a:prstDash val="solid"/>
          </a:ln>
        </p:spPr>
        <p:txBody>
          <a:bodyPr vert="horz" wrap="none" lIns="90138" tIns="49314" rIns="90138" bIns="49314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8A38E-D4C0-DC74-D5A0-7A5449530445}"/>
              </a:ext>
            </a:extLst>
          </p:cNvPr>
          <p:cNvSpPr txBox="1"/>
          <p:nvPr/>
        </p:nvSpPr>
        <p:spPr>
          <a:xfrm>
            <a:off x="2187142" y="4638494"/>
            <a:ext cx="6560448" cy="253332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/>
          <a:lstStyle/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USA road network: 6261 </a:t>
            </a:r>
            <a:r>
              <a:rPr lang="en-US" sz="2177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 calls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Average call duration: 16 </a:t>
            </a:r>
            <a:r>
              <a:rPr lang="en-US" sz="2177">
                <a:latin typeface="Liberation Sans" pitchFamily="34"/>
                <a:ea typeface="Liberation Sans" pitchFamily="34"/>
                <a:cs typeface="Liberation Sans" pitchFamily="34"/>
              </a:rPr>
              <a:t>µ</a:t>
            </a: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Total time should be 16*6261 = 100 ms</a:t>
            </a:r>
          </a:p>
          <a:p>
            <a:pPr hangingPunct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177">
                <a:latin typeface="Liberation Sans" pitchFamily="18"/>
                <a:ea typeface="Droid Sans Fallback" pitchFamily="2"/>
                <a:cs typeface="FreeSans" pitchFamily="2"/>
              </a:rPr>
              <a:t>Actual time is 320 ms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5AB234-83BE-650A-91F2-F3E92A8E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901DA96-8CE9-4BC1-BE02-1DC630BE4F19}" type="slidenum">
              <a:t>86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D0D41F4D-2F1B-9F0F-818F-5C3BE10D44B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GPU Utilization for Short Kernels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CD16C550-25C4-8AA1-CD29-DD4965A649C5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29997" y="1604515"/>
            <a:ext cx="4930461" cy="3977484"/>
          </a:xfrm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0B6AF-2307-5438-D0BC-D944386A5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4143C1-7420-49DD-B22D-9670BC0FF5EB}" type="slidenum">
              <a:t>87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021D4538-3F2F-DF9A-14F2-4AC6AA10FC6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Can we avoid short kernels?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4369050-2583-B2B0-4F72-B407219EE4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Iterative Graph Algorithms use worklists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Current worklist depends on previous one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Can't batch work to increase length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Ironically, optimizing kernels is harmful!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The shorter the kernel, the more it suffers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1F38D798-685B-08BD-A497-9240A26A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F036E76-D46F-41D5-A089-C7527AA352F4}" type="slidenum">
              <a:t>88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9477905-F2A9-4A5E-6892-625BDFA1D9B2}"/>
              </a:ext>
            </a:extLst>
          </p:cNvPr>
          <p:cNvSpPr/>
          <p:nvPr/>
        </p:nvSpPr>
        <p:spPr>
          <a:xfrm>
            <a:off x="7773714" y="1990865"/>
            <a:ext cx="1327242" cy="199086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0ACAA30-97DE-52A1-1935-EF4C8A3EA1B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Iterative Algorithm Timeline</a:t>
            </a:r>
          </a:p>
        </p:txBody>
      </p:sp>
      <p:sp>
        <p:nvSpPr>
          <p:cNvPr id="4" name="Straight Connector 3">
            <a:extLst>
              <a:ext uri="{FF2B5EF4-FFF2-40B4-BE49-F238E27FC236}">
                <a16:creationId xmlns:a16="http://schemas.microsoft.com/office/drawing/2014/main" id="{38000860-1E54-835A-F9DD-D635F4E5A16A}"/>
              </a:ext>
            </a:extLst>
          </p:cNvPr>
          <p:cNvSpPr/>
          <p:nvPr/>
        </p:nvSpPr>
        <p:spPr>
          <a:xfrm>
            <a:off x="3081986" y="1742007"/>
            <a:ext cx="0" cy="3898777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FF461F-1211-41AB-C948-F88DA71A59F4}"/>
              </a:ext>
            </a:extLst>
          </p:cNvPr>
          <p:cNvGrpSpPr/>
          <p:nvPr/>
        </p:nvGrpSpPr>
        <p:grpSpPr>
          <a:xfrm>
            <a:off x="3081987" y="2073819"/>
            <a:ext cx="1990864" cy="746573"/>
            <a:chOff x="1717920" y="2286000"/>
            <a:chExt cx="2194559" cy="822959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11C1599-ECCC-6235-B2E1-E61D8AD129A7}"/>
                </a:ext>
              </a:extLst>
            </p:cNvPr>
            <p:cNvSpPr/>
            <p:nvPr/>
          </p:nvSpPr>
          <p:spPr>
            <a:xfrm>
              <a:off x="2723760" y="237743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7" name="Straight Connector 6">
              <a:extLst>
                <a:ext uri="{FF2B5EF4-FFF2-40B4-BE49-F238E27FC236}">
                  <a16:creationId xmlns:a16="http://schemas.microsoft.com/office/drawing/2014/main" id="{392876B5-277B-D919-4B75-E0A5BBEC2845}"/>
                </a:ext>
              </a:extLst>
            </p:cNvPr>
            <p:cNvSpPr/>
            <p:nvPr/>
          </p:nvSpPr>
          <p:spPr>
            <a:xfrm>
              <a:off x="1717920" y="228600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8" name="Straight Connector 7">
              <a:extLst>
                <a:ext uri="{FF2B5EF4-FFF2-40B4-BE49-F238E27FC236}">
                  <a16:creationId xmlns:a16="http://schemas.microsoft.com/office/drawing/2014/main" id="{F068A40F-0937-BC05-185C-A4A0636F8AAC}"/>
                </a:ext>
              </a:extLst>
            </p:cNvPr>
            <p:cNvSpPr/>
            <p:nvPr/>
          </p:nvSpPr>
          <p:spPr>
            <a:xfrm flipH="1">
              <a:off x="1717920" y="2834640"/>
              <a:ext cx="1005840" cy="27431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846DB63-487D-BD24-00E3-8B6167762FFE}"/>
              </a:ext>
            </a:extLst>
          </p:cNvPr>
          <p:cNvGrpSpPr/>
          <p:nvPr/>
        </p:nvGrpSpPr>
        <p:grpSpPr>
          <a:xfrm>
            <a:off x="3081987" y="2927187"/>
            <a:ext cx="1990864" cy="746573"/>
            <a:chOff x="1717920" y="3226680"/>
            <a:chExt cx="2194559" cy="82295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9E88564-2E97-BD00-05FC-32F84798D0F8}"/>
                </a:ext>
              </a:extLst>
            </p:cNvPr>
            <p:cNvSpPr/>
            <p:nvPr/>
          </p:nvSpPr>
          <p:spPr>
            <a:xfrm>
              <a:off x="2723760" y="331811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CC03820C-5EDF-6361-6A2D-1E8007A68116}"/>
                </a:ext>
              </a:extLst>
            </p:cNvPr>
            <p:cNvSpPr/>
            <p:nvPr/>
          </p:nvSpPr>
          <p:spPr>
            <a:xfrm>
              <a:off x="1717920" y="322668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E5C061E8-549D-B0E1-FCD3-8638FDA16053}"/>
                </a:ext>
              </a:extLst>
            </p:cNvPr>
            <p:cNvSpPr/>
            <p:nvPr/>
          </p:nvSpPr>
          <p:spPr>
            <a:xfrm flipH="1">
              <a:off x="1717920" y="3775320"/>
              <a:ext cx="1005840" cy="27431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BA187C-0352-F1BF-ED9C-9C78837C14A3}"/>
              </a:ext>
            </a:extLst>
          </p:cNvPr>
          <p:cNvGrpSpPr/>
          <p:nvPr/>
        </p:nvGrpSpPr>
        <p:grpSpPr>
          <a:xfrm>
            <a:off x="3081987" y="3732873"/>
            <a:ext cx="1990864" cy="746574"/>
            <a:chOff x="1717920" y="4114800"/>
            <a:chExt cx="2194559" cy="82296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87E8B65-8353-3F0A-0D11-C3C11DD82256}"/>
                </a:ext>
              </a:extLst>
            </p:cNvPr>
            <p:cNvSpPr/>
            <p:nvPr/>
          </p:nvSpPr>
          <p:spPr>
            <a:xfrm>
              <a:off x="2723760" y="4206240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5" name="Straight Connector 14">
              <a:extLst>
                <a:ext uri="{FF2B5EF4-FFF2-40B4-BE49-F238E27FC236}">
                  <a16:creationId xmlns:a16="http://schemas.microsoft.com/office/drawing/2014/main" id="{C328DCB7-D814-DE81-5A4F-3D85DAF6D877}"/>
                </a:ext>
              </a:extLst>
            </p:cNvPr>
            <p:cNvSpPr/>
            <p:nvPr/>
          </p:nvSpPr>
          <p:spPr>
            <a:xfrm>
              <a:off x="1717920" y="4114800"/>
              <a:ext cx="1005840" cy="9144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6" name="Straight Connector 15">
              <a:extLst>
                <a:ext uri="{FF2B5EF4-FFF2-40B4-BE49-F238E27FC236}">
                  <a16:creationId xmlns:a16="http://schemas.microsoft.com/office/drawing/2014/main" id="{843B7551-E572-0CBB-E6B8-9F486F9C715D}"/>
                </a:ext>
              </a:extLst>
            </p:cNvPr>
            <p:cNvSpPr/>
            <p:nvPr/>
          </p:nvSpPr>
          <p:spPr>
            <a:xfrm flipH="1">
              <a:off x="1717920" y="4663440"/>
              <a:ext cx="1005840" cy="2743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01E4F0-E039-98DD-C2E7-DABAB6E23813}"/>
              </a:ext>
            </a:extLst>
          </p:cNvPr>
          <p:cNvGrpSpPr/>
          <p:nvPr/>
        </p:nvGrpSpPr>
        <p:grpSpPr>
          <a:xfrm>
            <a:off x="3081987" y="4562400"/>
            <a:ext cx="1990864" cy="746574"/>
            <a:chOff x="1717920" y="5029200"/>
            <a:chExt cx="2194559" cy="82296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DDDEDA-B6CA-2B07-764A-848D70E3FC98}"/>
                </a:ext>
              </a:extLst>
            </p:cNvPr>
            <p:cNvSpPr/>
            <p:nvPr/>
          </p:nvSpPr>
          <p:spPr>
            <a:xfrm>
              <a:off x="2723760" y="5120639"/>
              <a:ext cx="1188719" cy="457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729FCF"/>
            </a:solidFill>
            <a:ln w="0">
              <a:solidFill>
                <a:srgbClr val="3465A4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bfs</a:t>
              </a:r>
            </a:p>
          </p:txBody>
        </p:sp>
        <p:sp>
          <p:nvSpPr>
            <p:cNvPr id="19" name="Straight Connector 18">
              <a:extLst>
                <a:ext uri="{FF2B5EF4-FFF2-40B4-BE49-F238E27FC236}">
                  <a16:creationId xmlns:a16="http://schemas.microsoft.com/office/drawing/2014/main" id="{CFCA8D07-6D85-7617-F0CE-4D9B9191A88C}"/>
                </a:ext>
              </a:extLst>
            </p:cNvPr>
            <p:cNvSpPr/>
            <p:nvPr/>
          </p:nvSpPr>
          <p:spPr>
            <a:xfrm>
              <a:off x="1717920" y="5029200"/>
              <a:ext cx="1005840" cy="9143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0" name="Straight Connector 19">
              <a:extLst>
                <a:ext uri="{FF2B5EF4-FFF2-40B4-BE49-F238E27FC236}">
                  <a16:creationId xmlns:a16="http://schemas.microsoft.com/office/drawing/2014/main" id="{48F564EA-DC2E-36E9-175D-33088B373C09}"/>
                </a:ext>
              </a:extLst>
            </p:cNvPr>
            <p:cNvSpPr/>
            <p:nvPr/>
          </p:nvSpPr>
          <p:spPr>
            <a:xfrm flipH="1">
              <a:off x="1717920" y="5577840"/>
              <a:ext cx="1005840" cy="2743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0" tIns="0" rIns="0" bIns="0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1D4C21D-BFFB-97C1-D12E-BA2B13FC87AD}"/>
              </a:ext>
            </a:extLst>
          </p:cNvPr>
          <p:cNvSpPr txBox="1"/>
          <p:nvPr/>
        </p:nvSpPr>
        <p:spPr>
          <a:xfrm>
            <a:off x="2750175" y="5723737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13EC42D-A252-1A8C-17E5-14A9F726CDBE}"/>
              </a:ext>
            </a:extLst>
          </p:cNvPr>
          <p:cNvSpPr/>
          <p:nvPr/>
        </p:nvSpPr>
        <p:spPr>
          <a:xfrm>
            <a:off x="6980764" y="1759643"/>
            <a:ext cx="0" cy="38984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1938" fill="none">
                <a:moveTo>
                  <a:pt x="0" y="0"/>
                </a:moveTo>
                <a:lnTo>
                  <a:pt x="0" y="11938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3F3D09F-9F30-3C5D-1A62-AD5C4B7DE995}"/>
              </a:ext>
            </a:extLst>
          </p:cNvPr>
          <p:cNvSpPr/>
          <p:nvPr/>
        </p:nvSpPr>
        <p:spPr>
          <a:xfrm>
            <a:off x="7893244" y="2174406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69C5BFC-614A-ED76-1BD7-7CE1FB6FFBB2}"/>
              </a:ext>
            </a:extLst>
          </p:cNvPr>
          <p:cNvSpPr/>
          <p:nvPr/>
        </p:nvSpPr>
        <p:spPr>
          <a:xfrm>
            <a:off x="6980764" y="1960820"/>
            <a:ext cx="912153" cy="826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4" h="254" fill="none">
                <a:moveTo>
                  <a:pt x="0" y="0"/>
                </a:moveTo>
                <a:lnTo>
                  <a:pt x="2794" y="254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80BB3C0-DEF5-D94E-0103-01F1CA269C71}"/>
              </a:ext>
            </a:extLst>
          </p:cNvPr>
          <p:cNvSpPr/>
          <p:nvPr/>
        </p:nvSpPr>
        <p:spPr>
          <a:xfrm>
            <a:off x="7893244" y="2589496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A5F941E-5E6E-0A38-E958-B37BE87B3AFC}"/>
              </a:ext>
            </a:extLst>
          </p:cNvPr>
          <p:cNvSpPr/>
          <p:nvPr/>
        </p:nvSpPr>
        <p:spPr>
          <a:xfrm>
            <a:off x="7893244" y="3004260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A5FA1F6-530F-C11C-BE82-045E687C6FD3}"/>
              </a:ext>
            </a:extLst>
          </p:cNvPr>
          <p:cNvSpPr/>
          <p:nvPr/>
        </p:nvSpPr>
        <p:spPr>
          <a:xfrm>
            <a:off x="7893244" y="3418697"/>
            <a:ext cx="1078384" cy="41476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bfs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88A5446-F698-29C9-DD0B-2793A49B4B32}"/>
              </a:ext>
            </a:extLst>
          </p:cNvPr>
          <p:cNvSpPr/>
          <p:nvPr/>
        </p:nvSpPr>
        <p:spPr>
          <a:xfrm>
            <a:off x="6980764" y="3948419"/>
            <a:ext cx="912153" cy="2485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4" h="762" fill="none">
                <a:moveTo>
                  <a:pt x="2794" y="0"/>
                </a:moveTo>
                <a:lnTo>
                  <a:pt x="0" y="762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4B7422-4CDC-FD4A-63A6-9214CF7027F1}"/>
              </a:ext>
            </a:extLst>
          </p:cNvPr>
          <p:cNvSpPr txBox="1"/>
          <p:nvPr/>
        </p:nvSpPr>
        <p:spPr>
          <a:xfrm>
            <a:off x="6648953" y="5741372"/>
            <a:ext cx="62251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Time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391F76-1170-A378-D1C3-B1C64A0ABF66}"/>
              </a:ext>
            </a:extLst>
          </p:cNvPr>
          <p:cNvSpPr txBox="1"/>
          <p:nvPr/>
        </p:nvSpPr>
        <p:spPr>
          <a:xfrm>
            <a:off x="7734849" y="4001979"/>
            <a:ext cx="150339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Control Kernel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471336-85CD-ED24-41E0-82C5878497F1}"/>
              </a:ext>
            </a:extLst>
          </p:cNvPr>
          <p:cNvSpPr txBox="1"/>
          <p:nvPr/>
        </p:nvSpPr>
        <p:spPr>
          <a:xfrm>
            <a:off x="2815492" y="1344878"/>
            <a:ext cx="60705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CPU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CFA75F-D54B-4B21-211C-9B40FC03E175}"/>
              </a:ext>
            </a:extLst>
          </p:cNvPr>
          <p:cNvSpPr txBox="1"/>
          <p:nvPr/>
        </p:nvSpPr>
        <p:spPr>
          <a:xfrm>
            <a:off x="4260960" y="1344878"/>
            <a:ext cx="61866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GPU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842CA7-6867-9C1E-FEA9-D0C34604D824}"/>
              </a:ext>
            </a:extLst>
          </p:cNvPr>
          <p:cNvSpPr txBox="1"/>
          <p:nvPr/>
        </p:nvSpPr>
        <p:spPr>
          <a:xfrm>
            <a:off x="8109443" y="1327243"/>
            <a:ext cx="61866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GPU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2785B98-8965-E085-7494-A7F49F8D0C09}"/>
              </a:ext>
            </a:extLst>
          </p:cNvPr>
          <p:cNvSpPr txBox="1"/>
          <p:nvPr/>
        </p:nvSpPr>
        <p:spPr>
          <a:xfrm>
            <a:off x="6648953" y="1344878"/>
            <a:ext cx="607059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CPU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F0C48BD-2D50-02C5-5F62-4E128B8B607F}"/>
              </a:ext>
            </a:extLst>
          </p:cNvPr>
          <p:cNvSpPr txBox="1"/>
          <p:nvPr/>
        </p:nvSpPr>
        <p:spPr>
          <a:xfrm>
            <a:off x="3187474" y="1824960"/>
            <a:ext cx="644890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launch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658E01-7017-D7D1-5C7D-BF00BE9CA7EB}"/>
              </a:ext>
            </a:extLst>
          </p:cNvPr>
          <p:cNvSpPr txBox="1"/>
          <p:nvPr/>
        </p:nvSpPr>
        <p:spPr>
          <a:xfrm>
            <a:off x="7063716" y="1697591"/>
            <a:ext cx="644890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>
                <a:latin typeface="Liberation Sans" pitchFamily="18"/>
                <a:ea typeface="Droid Sans Fallback" pitchFamily="2"/>
                <a:cs typeface="FreeSans" pitchFamily="2"/>
              </a:rPr>
              <a:t>launch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839F6A-3DEC-7635-3A3D-ECC0D19617E2}"/>
              </a:ext>
            </a:extLst>
          </p:cNvPr>
          <p:cNvSpPr txBox="1"/>
          <p:nvPr/>
        </p:nvSpPr>
        <p:spPr>
          <a:xfrm>
            <a:off x="4260960" y="2654486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91F82C-8B0B-DBB3-F709-9884FA683DDB}"/>
              </a:ext>
            </a:extLst>
          </p:cNvPr>
          <p:cNvSpPr txBox="1"/>
          <p:nvPr/>
        </p:nvSpPr>
        <p:spPr>
          <a:xfrm>
            <a:off x="4260960" y="3484013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3A3C8C-3843-A5BD-60A8-D29BF9445D0E}"/>
              </a:ext>
            </a:extLst>
          </p:cNvPr>
          <p:cNvSpPr txBox="1"/>
          <p:nvPr/>
        </p:nvSpPr>
        <p:spPr>
          <a:xfrm>
            <a:off x="4260960" y="4313541"/>
            <a:ext cx="554289" cy="26967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270" i="1">
                <a:latin typeface="Liberation Sans" pitchFamily="18"/>
                <a:ea typeface="Droid Sans Fallback" pitchFamily="2"/>
                <a:cs typeface="FreeSans" pitchFamily="2"/>
              </a:rPr>
              <a:t>Idling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42DBC-7AE0-A969-D3AA-8F4FDC36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3B1B08-0177-43D4-94FF-8952E9BE363A}" type="slidenum">
              <a:t>89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16D39539-0533-D817-9873-8FE9B52FA91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Iteration Outlining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D012FE95-A070-0EE8-5695-69EA1B5D85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“Outline” </a:t>
            </a:r>
            <a:r>
              <a:rPr lang="en-US">
                <a:latin typeface="Fira Mono" pitchFamily="33"/>
              </a:rPr>
              <a:t>Iterate</a:t>
            </a:r>
            <a:r>
              <a:rPr lang="en-US"/>
              <a:t> to GPU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Results in a single “control” kernel	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Converts Kernel Launches to Function Calls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Launch control kernel </a:t>
            </a:r>
            <a:r>
              <a:rPr lang="en-US" i="1"/>
              <a:t>once</a:t>
            </a:r>
            <a:r>
              <a:rPr lang="en-US"/>
              <a:t> from CPU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Only returns to CPU once all iterations complete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Kernels in </a:t>
            </a:r>
            <a:r>
              <a:rPr lang="en-US" sz="2540">
                <a:solidFill>
                  <a:srgbClr val="333333"/>
                </a:solidFill>
                <a:latin typeface="Fira Mono" pitchFamily="33"/>
                <a:ea typeface="Microsoft YaHei" pitchFamily="2"/>
                <a:cs typeface="Mangal" pitchFamily="2"/>
              </a:rPr>
              <a:t>Iterate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invoked via function calls on GPU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2F46A-4029-4475-A811-11A16D0A47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956740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5D862-097B-C2C3-4EBB-7F30F9D69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609D1C1-F0AA-4C86-B64D-F54D472AD3BA}" type="slidenum">
              <a:t>90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8F08312-58E7-B90F-643D-42010F2F4D7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Summary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FEFF4F3-2E0B-9793-32FF-450DA93276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performs 3 key optimizations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Cooperative Conversion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reduces atomics in lock-free data-structures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Nested Data 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reduces serialization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Iteration Outlining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eliminates kernel launch bottlenecks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Allows auto-tuning for optimizations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FB9BA0-B80E-A592-21E1-4BB066DA8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631145-7EA0-4DA2-B299-8508743A38E1}" type="slidenum">
              <a:t>91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898B7BF1-0837-F4F2-4110-1F6E155122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Results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C57CEDC0-6B1E-A7BE-FD10-60EBE74E3D0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Eight irregular algorithms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BFS, CC, DMR, MIS, MST, PR, SSSP, TRI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Tesla K40 GPU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Baselines were state-of-the-art implementations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Graphs	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Road Networks: USA, CAL and NY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RMAT (synthetic): RMAT22, 20 and 16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Grid (1024x1024)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Meshes: 10M points, 5M points, 1M points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CB26C-0F3F-40FD-5D1E-98C703C57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89400C-7FB7-44BB-AA57-1F7E580CFF00}" type="slidenum">
              <a:t>92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3065A76-755C-AFE8-910F-0DFB944FE7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Overall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965188A5-C7AA-7DCC-03B0-135F6D064A7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54163" y="1959513"/>
            <a:ext cx="4883106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AA8D55-A33F-E23A-05DB-AA14001F0D8A}"/>
              </a:ext>
            </a:extLst>
          </p:cNvPr>
          <p:cNvSpPr txBox="1"/>
          <p:nvPr/>
        </p:nvSpPr>
        <p:spPr>
          <a:xfrm>
            <a:off x="2901711" y="5824326"/>
            <a:ext cx="6461675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Note: Each benchmark had a single set of optimizations applied to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33AB0-D011-C805-843F-7AD136A89472}"/>
              </a:ext>
            </a:extLst>
          </p:cNvPr>
          <p:cNvSpPr txBox="1"/>
          <p:nvPr/>
        </p:nvSpPr>
        <p:spPr>
          <a:xfrm>
            <a:off x="8740406" y="4562400"/>
            <a:ext cx="1282244" cy="804949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Best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Handwritten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Code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499DFA-D8BE-9C79-631B-E39D075A4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223BAAB-DBD2-43A7-9808-BDD1E4ED95F6}" type="slidenum">
              <a:t>93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9CB644D-8282-B914-1257-E547083D62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Contribution of Optimizations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E9C3EF9-2C33-7CFC-7D27-7EECBDEFEFA4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04197" y="1959513"/>
            <a:ext cx="4982714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75CFD-82DC-AC42-0263-B0DD6B5DAF1E}"/>
              </a:ext>
            </a:extLst>
          </p:cNvPr>
          <p:cNvSpPr txBox="1"/>
          <p:nvPr/>
        </p:nvSpPr>
        <p:spPr>
          <a:xfrm>
            <a:off x="8740406" y="4497083"/>
            <a:ext cx="1328795" cy="56411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Unoptimized</a:t>
            </a:r>
          </a:p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IrGL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B7FCF-8045-F5AE-2F18-A04CD6A27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535584-768B-4B0F-B88E-549603B28617}" type="slidenum">
              <a:t>94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69D9D64-0F91-397D-F09E-0F5A730EB5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Comparison to Gunrock*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FF04CFCA-C512-890B-63C3-0D9612835E76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619219" y="1959513"/>
            <a:ext cx="4952669" cy="397781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28C0A4-B400-40E3-234C-B60B65DE1872}"/>
              </a:ext>
            </a:extLst>
          </p:cNvPr>
          <p:cNvSpPr txBox="1"/>
          <p:nvPr/>
        </p:nvSpPr>
        <p:spPr>
          <a:xfrm>
            <a:off x="1772379" y="6055547"/>
            <a:ext cx="9010450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* Wang et al.,  Gunrock: A high-performance graph processing library on the GPU, PPoPP 2016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22F987-BEE6-D62F-296D-B5A0E6F8187E}"/>
              </a:ext>
            </a:extLst>
          </p:cNvPr>
          <p:cNvSpPr txBox="1"/>
          <p:nvPr/>
        </p:nvSpPr>
        <p:spPr>
          <a:xfrm>
            <a:off x="8544454" y="5150580"/>
            <a:ext cx="956257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solidFill>
                  <a:srgbClr val="3333FF"/>
                </a:solidFill>
                <a:latin typeface="Liberation Sans" pitchFamily="18"/>
                <a:ea typeface="Droid Sans Fallback" pitchFamily="2"/>
                <a:cs typeface="FreeSans" pitchFamily="2"/>
              </a:rPr>
              <a:t>Gunrock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ECB61193-9750-2A43-809A-69CAA266B76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Understanding Performance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70B72147-2EAC-396F-CDC6-7932014B7FD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program performance is poorly understood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Interaction of algorithm, input, implementation and hardware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Our compiler allows controlled experiments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Led to queuing model of graph programs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63959C62-A2D9-4A39-3AE8-2BA0DEE1AF7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BFS as a Queuing Network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AAE886B-FCC0-840D-ABC8-EE87E847896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878845" y="740043"/>
            <a:ext cx="9144067" cy="646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A70FB2F-E9ED-F855-214A-49AB49F0A9A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Microbenchmarking </a:t>
            </a:r>
            <a:br>
              <a:rPr lang="en-US"/>
            </a:br>
            <a:r>
              <a:rPr lang="en-US"/>
              <a:t>Peak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2925359-F119-040E-500A-2C6FF0F0711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283816" y="1959513"/>
            <a:ext cx="5623475" cy="3977811"/>
          </a:xfrm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0C837D39-FCE0-4A0E-758C-22F08E2AF7A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Peak Performance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8DAEA6C-79A2-5C76-7490-041E33F8AED0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76691" y="2345537"/>
            <a:ext cx="7838051" cy="3205436"/>
          </a:xfr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CE114AF7-9F8C-518A-4016-6B06C387881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Ongoing Work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ADCD0AFE-8C0E-686B-6E3B-FEE36C8C9D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 OpenCL from IrGL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With Tyler Sorensen and Alastair Donaldson (Imperial College London)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Generate IrGL from (Simplified) C++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With Andrew Lenharth, Roshan Dathathri and Gurbinder Gill (UT Austin)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Compile Graph Database Query languages (Apache Tinkerpop/Gremlin) to IrGL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Analytical Performance Models and Profile-Guided Optimization of IrGL programs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3675</TotalTime>
  <Words>7409</Words>
  <Application>Microsoft Office PowerPoint</Application>
  <PresentationFormat>Widescreen</PresentationFormat>
  <Paragraphs>1802</Paragraphs>
  <Slides>107</Slides>
  <Notes>97</Notes>
  <HiddenSlides>2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21" baseType="lpstr">
      <vt:lpstr>Arial</vt:lpstr>
      <vt:lpstr>Avenir</vt:lpstr>
      <vt:lpstr>Calibri</vt:lpstr>
      <vt:lpstr>Calibri Light</vt:lpstr>
      <vt:lpstr>Courier New</vt:lpstr>
      <vt:lpstr>Fira Mono</vt:lpstr>
      <vt:lpstr>Lato</vt:lpstr>
      <vt:lpstr>Liberation Mono</vt:lpstr>
      <vt:lpstr>Liberation Sans</vt:lpstr>
      <vt:lpstr>Liberation Serif</vt:lpstr>
      <vt:lpstr>Monaco</vt:lpstr>
      <vt:lpstr>StarSymbol</vt:lpstr>
      <vt:lpstr>Times New Roman</vt:lpstr>
      <vt:lpstr>Office Theme</vt:lpstr>
      <vt:lpstr>UT Runtime/Systems PANDO Update</vt:lpstr>
      <vt:lpstr>Galois system</vt:lpstr>
      <vt:lpstr>Hello graph Galois Program</vt:lpstr>
      <vt:lpstr>Parallel execution of Galois programs</vt:lpstr>
      <vt:lpstr>Distributed Graph Analytics</vt:lpstr>
      <vt:lpstr>Vertex Programming Model</vt:lpstr>
      <vt:lpstr>Distributed Galois using Gluon</vt:lpstr>
      <vt:lpstr>Partitioning</vt:lpstr>
      <vt:lpstr>Partitioning</vt:lpstr>
      <vt:lpstr>Partitioning</vt:lpstr>
      <vt:lpstr>Partitioning</vt:lpstr>
      <vt:lpstr>How does Gluon synchronize the proxies?</vt:lpstr>
      <vt:lpstr>How does Gluon synchronize the proxies?</vt:lpstr>
      <vt:lpstr>Gluon Distributed Execution Model</vt:lpstr>
      <vt:lpstr>Log Structured CSR</vt:lpstr>
      <vt:lpstr>Background: LPGs</vt:lpstr>
      <vt:lpstr>Background: CSR</vt:lpstr>
      <vt:lpstr>Background: EL</vt:lpstr>
      <vt:lpstr>Ingesting Updates</vt:lpstr>
      <vt:lpstr>Adding a Node</vt:lpstr>
      <vt:lpstr>Adding an Edge</vt:lpstr>
      <vt:lpstr>Log Structured CSR</vt:lpstr>
      <vt:lpstr>Log Structured CSR</vt:lpstr>
      <vt:lpstr>Design Alternatives: Log Structured CSR Variants</vt:lpstr>
      <vt:lpstr>Methodology</vt:lpstr>
      <vt:lpstr>Deleting an Edge</vt:lpstr>
      <vt:lpstr>Deleting a Node</vt:lpstr>
      <vt:lpstr>Aside about Labeled Properties</vt:lpstr>
      <vt:lpstr>PANDO Compiler Toolchain</vt:lpstr>
      <vt:lpstr>Gluon API</vt:lpstr>
      <vt:lpstr>Shared Memory Galois  PageRank (Input)</vt:lpstr>
      <vt:lpstr>Distributed  Heterogeneous  PageRank (Output)</vt:lpstr>
      <vt:lpstr>Input to output</vt:lpstr>
      <vt:lpstr>Code  Transformations</vt:lpstr>
      <vt:lpstr>Asynchronous to BSP Execution</vt:lpstr>
      <vt:lpstr>Restructuring Computation:  Required Transformation 1</vt:lpstr>
      <vt:lpstr>Transformations for  Heterogeneous Execution</vt:lpstr>
      <vt:lpstr>Restructuring Computation:  Required Transformation 2</vt:lpstr>
      <vt:lpstr>Optional Optimization  Transformation</vt:lpstr>
      <vt:lpstr>Restructuring Computation:  Optimization Transformation</vt:lpstr>
      <vt:lpstr>Analysis and Inserting communication</vt:lpstr>
      <vt:lpstr>Information Required by Gluon Synchronization API</vt:lpstr>
      <vt:lpstr>Graph-Data Access Analysis</vt:lpstr>
      <vt:lpstr>PageRank Example</vt:lpstr>
      <vt:lpstr>Inserting Communication</vt:lpstr>
      <vt:lpstr>Inserting Naïve Communication:  UnOptimized PageRank</vt:lpstr>
      <vt:lpstr>Communication optimizations Optimization 1:</vt:lpstr>
      <vt:lpstr>PowerPoint Presentation</vt:lpstr>
      <vt:lpstr>Communication optimizations Optimization 1:</vt:lpstr>
      <vt:lpstr>Communication optimizations Optimization 1:</vt:lpstr>
      <vt:lpstr>Inserting On-demand Communication:  PageRank example</vt:lpstr>
      <vt:lpstr>A Compiler for Throughput Optimization of Graph  Algorithms on GPUs</vt:lpstr>
      <vt:lpstr>Outline</vt:lpstr>
      <vt:lpstr>PowerPoint Presentation</vt:lpstr>
      <vt:lpstr>Graph Algorithms on GPUs</vt:lpstr>
      <vt:lpstr>Approach #1: CUDA/OpenCL Implementations</vt:lpstr>
      <vt:lpstr>Approach #2: Graph Analytics Frameworks</vt:lpstr>
      <vt:lpstr>Our Approach: IrGL Compiler</vt:lpstr>
      <vt:lpstr>Example: Level-by-Level BFS</vt:lpstr>
      <vt:lpstr>Importance of Optimizations</vt:lpstr>
      <vt:lpstr>PowerPoint Presentation</vt:lpstr>
      <vt:lpstr>IrGL Constructs</vt:lpstr>
      <vt:lpstr>IrGL Synchronization Constructs</vt:lpstr>
      <vt:lpstr>IrGL Worklist Construct: Pipe</vt:lpstr>
      <vt:lpstr>IrGL Compiler</vt:lpstr>
      <vt:lpstr>Bottleneck #1: Atomics</vt:lpstr>
      <vt:lpstr>Reducing Atomics by Aggregation</vt:lpstr>
      <vt:lpstr>Handling Conditional Pushes</vt:lpstr>
      <vt:lpstr>Aggregation in GPUs</vt:lpstr>
      <vt:lpstr>Warp-level Aggregation</vt:lpstr>
      <vt:lpstr>Inside reserve_warp</vt:lpstr>
      <vt:lpstr>Thread-block Aggregation?</vt:lpstr>
      <vt:lpstr>Uniform Branches</vt:lpstr>
      <vt:lpstr>Uniform Branches to Focal Points</vt:lpstr>
      <vt:lpstr>Focal Points from the CDG</vt:lpstr>
      <vt:lpstr>reserve_tb placed</vt:lpstr>
      <vt:lpstr>Cooperative Conversion</vt:lpstr>
      <vt:lpstr>Bottleneck #2: Inner-loop serialization</vt:lpstr>
      <vt:lpstr>Inner-loop Serialization</vt:lpstr>
      <vt:lpstr>Parallel Execution of Inner Loop</vt:lpstr>
      <vt:lpstr>Inspector/Executor Parallelization</vt:lpstr>
      <vt:lpstr>General Scheme for NP</vt:lpstr>
      <vt:lpstr>Multiple Schedulers are needed!</vt:lpstr>
      <vt:lpstr>Exploiting Nested Parallelism</vt:lpstr>
      <vt:lpstr>Bottleneck #3: Launching Short Kernels</vt:lpstr>
      <vt:lpstr>GPU Utilization for Short Kernels</vt:lpstr>
      <vt:lpstr>Can we avoid short kernels?</vt:lpstr>
      <vt:lpstr>Iterative Algorithm Timeline</vt:lpstr>
      <vt:lpstr>Iteration Outlining</vt:lpstr>
      <vt:lpstr>Summary</vt:lpstr>
      <vt:lpstr>Results</vt:lpstr>
      <vt:lpstr>Overall Performance</vt:lpstr>
      <vt:lpstr>Contribution of Optimizations</vt:lpstr>
      <vt:lpstr>Comparison to Gunrock*</vt:lpstr>
      <vt:lpstr>Understanding Performance</vt:lpstr>
      <vt:lpstr>BFS as a Queuing Network</vt:lpstr>
      <vt:lpstr>Microbenchmarking  Peak Performance</vt:lpstr>
      <vt:lpstr>Peak Performance</vt:lpstr>
      <vt:lpstr>Ongoing Work</vt:lpstr>
      <vt:lpstr>Conclusions</vt:lpstr>
      <vt:lpstr>PowerPoint Presentation</vt:lpstr>
      <vt:lpstr>Short kernels or Launch overheads?</vt:lpstr>
      <vt:lpstr>IrGL</vt:lpstr>
      <vt:lpstr>IrGL Worklist Constructs</vt:lpstr>
      <vt:lpstr>Haven't we seen these before?</vt:lpstr>
      <vt:lpstr>A Compiler for Throughput Optimization of Graph Programs*</vt:lpstr>
      <vt:lpstr>Thread-Level Aggregation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Runtime/Systems PANDO Update</dc:title>
  <dc:creator>CHRIS ROSSBACH</dc:creator>
  <cp:lastModifiedBy>CHRIS ROSSBACH</cp:lastModifiedBy>
  <cp:revision>124</cp:revision>
  <dcterms:created xsi:type="dcterms:W3CDTF">2022-11-23T20:39:03Z</dcterms:created>
  <dcterms:modified xsi:type="dcterms:W3CDTF">2022-12-11T22:26:38Z</dcterms:modified>
</cp:coreProperties>
</file>

<file path=docProps/thumbnail.jpeg>
</file>